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3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423" r:id="rId3"/>
    <p:sldId id="425" r:id="rId4"/>
    <p:sldId id="374" r:id="rId5"/>
    <p:sldId id="376" r:id="rId6"/>
    <p:sldId id="377" r:id="rId7"/>
    <p:sldId id="378" r:id="rId8"/>
    <p:sldId id="379" r:id="rId9"/>
    <p:sldId id="474" r:id="rId10"/>
    <p:sldId id="456" r:id="rId11"/>
    <p:sldId id="380" r:id="rId12"/>
    <p:sldId id="381" r:id="rId13"/>
    <p:sldId id="382" r:id="rId14"/>
    <p:sldId id="383" r:id="rId15"/>
    <p:sldId id="384" r:id="rId16"/>
    <p:sldId id="385" r:id="rId17"/>
    <p:sldId id="424" r:id="rId18"/>
    <p:sldId id="386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75" r:id="rId41"/>
    <p:sldId id="477" r:id="rId42"/>
    <p:sldId id="476" r:id="rId43"/>
    <p:sldId id="464" r:id="rId44"/>
    <p:sldId id="465" r:id="rId45"/>
    <p:sldId id="466" r:id="rId46"/>
    <p:sldId id="467" r:id="rId47"/>
    <p:sldId id="468" r:id="rId48"/>
    <p:sldId id="469" r:id="rId49"/>
    <p:sldId id="403" r:id="rId50"/>
    <p:sldId id="470" r:id="rId51"/>
    <p:sldId id="471" r:id="rId52"/>
    <p:sldId id="472" r:id="rId53"/>
    <p:sldId id="473" r:id="rId54"/>
    <p:sldId id="404" r:id="rId55"/>
    <p:sldId id="405" r:id="rId56"/>
    <p:sldId id="406" r:id="rId57"/>
    <p:sldId id="407" r:id="rId58"/>
    <p:sldId id="412" r:id="rId59"/>
    <p:sldId id="413" r:id="rId60"/>
    <p:sldId id="415" r:id="rId61"/>
    <p:sldId id="416" r:id="rId62"/>
    <p:sldId id="427" r:id="rId63"/>
    <p:sldId id="417" r:id="rId64"/>
    <p:sldId id="450" r:id="rId65"/>
    <p:sldId id="426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18" r:id="rId74"/>
    <p:sldId id="435" r:id="rId75"/>
    <p:sldId id="437" r:id="rId76"/>
    <p:sldId id="436" r:id="rId77"/>
    <p:sldId id="438" r:id="rId78"/>
    <p:sldId id="439" r:id="rId79"/>
    <p:sldId id="449" r:id="rId80"/>
    <p:sldId id="478" r:id="rId81"/>
    <p:sldId id="479" r:id="rId82"/>
    <p:sldId id="451" r:id="rId83"/>
    <p:sldId id="454" r:id="rId84"/>
    <p:sldId id="455" r:id="rId85"/>
    <p:sldId id="419" r:id="rId86"/>
    <p:sldId id="440" r:id="rId87"/>
    <p:sldId id="441" r:id="rId88"/>
    <p:sldId id="442" r:id="rId89"/>
    <p:sldId id="443" r:id="rId90"/>
    <p:sldId id="445" r:id="rId91"/>
    <p:sldId id="446" r:id="rId92"/>
    <p:sldId id="447" r:id="rId93"/>
    <p:sldId id="444" r:id="rId94"/>
    <p:sldId id="452" r:id="rId95"/>
    <p:sldId id="580" r:id="rId96"/>
    <p:sldId id="578" r:id="rId97"/>
    <p:sldId id="581" r:id="rId98"/>
    <p:sldId id="579" r:id="rId99"/>
    <p:sldId id="448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71" r:id="rId108"/>
    <p:sldId id="372" r:id="rId109"/>
    <p:sldId id="373" r:id="rId110"/>
    <p:sldId id="360" r:id="rId111"/>
    <p:sldId id="453" r:id="rId1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CC00"/>
    <a:srgbClr val="FFFF66"/>
    <a:srgbClr val="009900"/>
    <a:srgbClr val="8A0000"/>
    <a:srgbClr val="A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89376" autoAdjust="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6989DA8-2B04-409F-92AE-62C91798E854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731027F-0DC9-4162-9E03-A51D27AF1F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000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AB7BB3C-2328-48F4-881B-FBAC9CD20C93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DE6CC9B-0353-410D-84B4-B25F3C58CD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54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一是方面，二是为了提前布雷（专利）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6CC9B-0353-410D-84B4-B25F3C58CD8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1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ACD05-EF14-9641-AD63-1FCB9886A759}" type="slidenum">
              <a:rPr lang="en-US"/>
              <a:pPr/>
              <a:t>24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79097-9C37-1240-AC7D-3D2F19DD8C07}" type="slidenum">
              <a:rPr lang="en-US"/>
              <a:pPr/>
              <a:t>26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000" dirty="0" err="1"/>
              <a:t>Senseware</a:t>
            </a:r>
            <a:r>
              <a:rPr lang="en-US" sz="1000" dirty="0"/>
              <a:t> could be implemented across the supply chain but for this discussion we will limit ourselves to the retail supply chain.</a:t>
            </a:r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1000" dirty="0"/>
              <a:t>We start when the retailer receives an ASN (Advance Ship Notification) that the goods  will arrive today Order # 1525 -- 16 </a:t>
            </a:r>
            <a:r>
              <a:rPr lang="en-US" sz="1000" dirty="0" err="1"/>
              <a:t>dz</a:t>
            </a:r>
            <a:r>
              <a:rPr lang="en-US" sz="1000" dirty="0"/>
              <a:t> Polo shirts.</a:t>
            </a:r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1000" dirty="0"/>
              <a:t>@ </a:t>
            </a:r>
            <a:r>
              <a:rPr lang="en-US" sz="1000" dirty="0" err="1"/>
              <a:t>Pt</a:t>
            </a:r>
            <a:r>
              <a:rPr lang="en-US" sz="1000" dirty="0"/>
              <a:t> 6 on the diagram the reader would Id the truck as from the Polo Warehouse with Order # 1525 and read the pallet/package as it was off loaded from the truck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	</a:t>
            </a:r>
            <a:r>
              <a:rPr lang="en-US" sz="1000" dirty="0" err="1"/>
              <a:t>Senseware</a:t>
            </a:r>
            <a:r>
              <a:rPr lang="en-US" sz="1000" dirty="0"/>
              <a:t> – would confirm that there are 16 </a:t>
            </a:r>
            <a:r>
              <a:rPr lang="en-US" sz="1000" dirty="0" err="1"/>
              <a:t>dz</a:t>
            </a:r>
            <a:r>
              <a:rPr lang="en-US" sz="1000" dirty="0"/>
              <a:t> shirts (according to the box), if the individual shirts were tagged, </a:t>
            </a:r>
            <a:r>
              <a:rPr lang="en-US" sz="1000" dirty="0" err="1"/>
              <a:t>Senseware</a:t>
            </a:r>
            <a:r>
              <a:rPr lang="en-US" sz="1000" dirty="0"/>
              <a:t> could ensure that the size curve was proper (3 </a:t>
            </a:r>
            <a:r>
              <a:rPr lang="en-US" sz="1000" dirty="0" err="1"/>
              <a:t>dz</a:t>
            </a:r>
            <a:r>
              <a:rPr lang="en-US" sz="1000" dirty="0"/>
              <a:t> Small, 5 </a:t>
            </a:r>
            <a:r>
              <a:rPr lang="en-US" sz="1000" dirty="0" err="1"/>
              <a:t>dz</a:t>
            </a:r>
            <a:r>
              <a:rPr lang="en-US" sz="1000" dirty="0"/>
              <a:t> Med, 5 </a:t>
            </a:r>
            <a:r>
              <a:rPr lang="en-US" sz="1000" dirty="0" err="1"/>
              <a:t>dz</a:t>
            </a:r>
            <a:r>
              <a:rPr lang="en-US" sz="1000" dirty="0"/>
              <a:t> Large, 3 </a:t>
            </a:r>
            <a:r>
              <a:rPr lang="en-US" sz="1000" dirty="0" err="1"/>
              <a:t>dz</a:t>
            </a:r>
            <a:r>
              <a:rPr lang="en-US" sz="1000" dirty="0"/>
              <a:t> XL) [or alert someone that the order was incorrect, either in quantity or assortment.  Could do the same with colors]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So the retailer would see that they received 16 </a:t>
            </a:r>
            <a:r>
              <a:rPr lang="en-US" sz="1000" dirty="0" err="1"/>
              <a:t>dz</a:t>
            </a:r>
            <a:r>
              <a:rPr lang="en-US" sz="1000" dirty="0"/>
              <a:t> Polo shirts with these sizes and colors on 15 Jan 2003 @ 15:20:22.  e.g. – Polo achieved the </a:t>
            </a:r>
            <a:r>
              <a:rPr lang="ja-JP" altLang="en-US" sz="1000" dirty="0"/>
              <a:t>“</a:t>
            </a:r>
            <a:r>
              <a:rPr lang="en-US" sz="1000" dirty="0"/>
              <a:t>Perfect Order</a:t>
            </a:r>
            <a:r>
              <a:rPr lang="ja-JP" altLang="en-US" sz="1000" dirty="0"/>
              <a:t>”</a:t>
            </a:r>
            <a:r>
              <a:rPr lang="en-US" sz="1000" dirty="0"/>
              <a:t>  or not (MEASURE VENDOR COMPLIANCE in </a:t>
            </a:r>
            <a:r>
              <a:rPr lang="en-US" sz="1000" dirty="0" err="1"/>
              <a:t>qty</a:t>
            </a:r>
            <a:r>
              <a:rPr lang="en-US" sz="1000" dirty="0"/>
              <a:t>, assortment and time at the item level)</a:t>
            </a:r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1000" dirty="0"/>
              <a:t>	In the warehouse – </a:t>
            </a:r>
            <a:r>
              <a:rPr lang="en-US" sz="1000" dirty="0" err="1"/>
              <a:t>Senseware</a:t>
            </a:r>
            <a:r>
              <a:rPr lang="en-US" sz="1000" dirty="0"/>
              <a:t> could track (and time) things as they were put away or other operations performed (imagine hanging on hangers) and when the items left (PT 7) the DC.</a:t>
            </a:r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1000" dirty="0" err="1"/>
              <a:t>Senseware</a:t>
            </a:r>
            <a:r>
              <a:rPr lang="en-US" sz="1000" dirty="0"/>
              <a:t> would monitor when the item arrived at the store, how long it took to get to the shelf and when it finally went thru the POS.  </a:t>
            </a:r>
            <a:r>
              <a:rPr lang="en-US" sz="1000" dirty="0" err="1"/>
              <a:t>Senseware</a:t>
            </a:r>
            <a:r>
              <a:rPr lang="en-US" sz="1000" dirty="0"/>
              <a:t> will answer questions such as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 what is my actually store velocity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What is my store thru put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When I make changes to the process – did it improve or not?</a:t>
            </a:r>
          </a:p>
          <a:p>
            <a:pPr>
              <a:lnSpc>
                <a:spcPct val="80000"/>
              </a:lnSpc>
            </a:pPr>
            <a:r>
              <a:rPr lang="en-US" sz="1000" dirty="0"/>
              <a:t>If the product was food – and was </a:t>
            </a:r>
            <a:r>
              <a:rPr lang="ja-JP" altLang="en-US" sz="1000" dirty="0"/>
              <a:t>“</a:t>
            </a:r>
            <a:r>
              <a:rPr lang="en-US" sz="1000" dirty="0"/>
              <a:t>tainted</a:t>
            </a:r>
            <a:r>
              <a:rPr lang="ja-JP" altLang="en-US" sz="1000" dirty="0"/>
              <a:t>”</a:t>
            </a:r>
            <a:r>
              <a:rPr lang="en-US" sz="1000" dirty="0"/>
              <a:t> – I would know exactly which items on the shelf were bad.</a:t>
            </a:r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943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8F3D7-C0E6-0B49-AE50-5900835528D4}" type="slidenum">
              <a:rPr lang="en-US"/>
              <a:pPr/>
              <a:t>55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2" tIns="45715" rIns="91432" bIns="457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8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6CC9B-0353-410D-84B4-B25F3C58CD8A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7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7" y="4777382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60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3"/>
            <a:ext cx="584978" cy="365125"/>
          </a:xfrm>
        </p:spPr>
        <p:txBody>
          <a:bodyPr/>
          <a:lstStyle/>
          <a:p>
            <a:pPr>
              <a:defRPr/>
            </a:pPr>
            <a:fld id="{826AE280-FBF5-4F91-BEA8-279B005837A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27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3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14313"/>
            <a:ext cx="16319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5767878"/>
      </p:ext>
    </p:extLst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6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1808317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4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351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2438403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075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6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TextBox 10"/>
          <p:cNvSpPr txBox="1"/>
          <p:nvPr/>
        </p:nvSpPr>
        <p:spPr>
          <a:xfrm>
            <a:off x="1808317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4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7112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6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7205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84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8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8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43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31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3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14313"/>
            <a:ext cx="16319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438400"/>
            <a:ext cx="5943600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3571869" y="3886200"/>
            <a:ext cx="4200532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8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3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AE280-FBF5-4F91-BEA8-279B005837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424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2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6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3368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755578" y="0"/>
            <a:ext cx="33123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860033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8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Rectangle 250"/>
          <p:cNvSpPr>
            <a:spLocks noGrp="1" noChangeArrowheads="1"/>
          </p:cNvSpPr>
          <p:nvPr>
            <p:ph type="dt" sz="half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251"/>
          <p:cNvSpPr>
            <a:spLocks noGrp="1" noChangeArrowheads="1"/>
          </p:cNvSpPr>
          <p:nvPr>
            <p:ph type="ftr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252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1B62-5368-4709-95A7-15001E7BD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755578" y="0"/>
            <a:ext cx="33123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860033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8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Rectangle 250"/>
          <p:cNvSpPr>
            <a:spLocks noGrp="1" noChangeArrowheads="1"/>
          </p:cNvSpPr>
          <p:nvPr>
            <p:ph type="dt" sz="half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251"/>
          <p:cNvSpPr>
            <a:spLocks noGrp="1" noChangeArrowheads="1"/>
          </p:cNvSpPr>
          <p:nvPr>
            <p:ph type="ftr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252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95F34-760F-4C18-BAA3-618B555C0D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5" y="228606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3" y="228606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8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Rectangle 250"/>
          <p:cNvSpPr>
            <a:spLocks noGrp="1" noChangeArrowheads="1"/>
          </p:cNvSpPr>
          <p:nvPr>
            <p:ph type="dt" sz="half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251"/>
          <p:cNvSpPr>
            <a:spLocks noGrp="1" noChangeArrowheads="1"/>
          </p:cNvSpPr>
          <p:nvPr>
            <p:ph type="ftr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252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59659-1272-487A-BCA8-676A85FFCC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658F7-CF1F-4384-B723-9FAFB01496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571473" y="6668814"/>
            <a:ext cx="7429552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00C6E-4525-41A6-81BB-86FAB9030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4071936" y="0"/>
            <a:ext cx="4283968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66738" y="228600"/>
            <a:ext cx="80010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248400"/>
            <a:ext cx="3200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Mike Franklin </a:t>
            </a:r>
          </a:p>
          <a:p>
            <a:r>
              <a:rPr lang="en-US"/>
              <a:t>UC Berkeley EECS</a:t>
            </a:r>
          </a:p>
        </p:txBody>
      </p:sp>
    </p:spTree>
    <p:extLst>
      <p:ext uri="{BB962C8B-B14F-4D97-AF65-F5344CB8AC3E}">
        <p14:creationId xmlns:p14="http://schemas.microsoft.com/office/powerpoint/2010/main" val="854000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76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555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05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55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7" y="2136708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8" y="2136708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95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90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5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6" y="2799662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60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076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50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5" y="446091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6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6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05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91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11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5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39C6E8F6-FC17-47C7-941A-52E957BB65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34" name="Picture 254" descr="D:\PPT模板\rendanew.jpg"/>
          <p:cNvPicPr>
            <a:picLocks noChangeAspect="1" noChangeArrowheads="1"/>
          </p:cNvPicPr>
          <p:nvPr userDrawn="1"/>
        </p:nvPicPr>
        <p:blipFill>
          <a:blip r:embed="rId33"/>
          <a:srcRect/>
          <a:stretch>
            <a:fillRect/>
          </a:stretch>
        </p:blipFill>
        <p:spPr bwMode="auto">
          <a:xfrm>
            <a:off x="7543800" y="403225"/>
            <a:ext cx="15240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154"/>
          <p:cNvSpPr txBox="1"/>
          <p:nvPr userDrawn="1"/>
        </p:nvSpPr>
        <p:spPr>
          <a:xfrm>
            <a:off x="1" y="2"/>
            <a:ext cx="4067175" cy="2762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3" name="TextBox 155"/>
          <p:cNvSpPr txBox="1"/>
          <p:nvPr userDrawn="1"/>
        </p:nvSpPr>
        <p:spPr>
          <a:xfrm>
            <a:off x="0" y="6581775"/>
            <a:ext cx="9144000" cy="338138"/>
          </a:xfrm>
          <a:prstGeom prst="rect">
            <a:avLst/>
          </a:prstGeom>
          <a:gradFill flip="none" rotWithShape="1">
            <a:gsLst>
              <a:gs pos="0">
                <a:srgbClr val="AB0000">
                  <a:shade val="30000"/>
                  <a:satMod val="115000"/>
                </a:srgbClr>
              </a:gs>
              <a:gs pos="50000">
                <a:srgbClr val="AB0000">
                  <a:shade val="67500"/>
                  <a:satMod val="115000"/>
                </a:srgbClr>
              </a:gs>
              <a:gs pos="100000">
                <a:srgbClr val="AB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A6C8F42B-C36F-4C46-AB50-EEE17728B7D1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TextBox 156"/>
          <p:cNvSpPr txBox="1"/>
          <p:nvPr userDrawn="1"/>
        </p:nvSpPr>
        <p:spPr>
          <a:xfrm>
            <a:off x="4067176" y="2"/>
            <a:ext cx="5076825" cy="2762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5" name="文本占位符 156"/>
          <p:cNvSpPr txBox="1">
            <a:spLocks/>
          </p:cNvSpPr>
          <p:nvPr userDrawn="1"/>
        </p:nvSpPr>
        <p:spPr>
          <a:xfrm>
            <a:off x="571500" y="6643688"/>
            <a:ext cx="7429500" cy="188912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zh-CN" altLang="en-US" sz="1200" kern="0" dirty="0">
                <a:latin typeface="+mn-lt"/>
                <a:ea typeface="+mn-ea"/>
              </a:rPr>
              <a:t>参考书：朝乐门</a:t>
            </a:r>
            <a:r>
              <a:rPr lang="en-US" altLang="zh-CN" sz="1200" kern="0" dirty="0">
                <a:latin typeface="+mn-lt"/>
                <a:ea typeface="+mn-ea"/>
              </a:rPr>
              <a:t>.</a:t>
            </a:r>
            <a:r>
              <a:rPr lang="zh-CN" altLang="en-US" sz="1200" kern="0" dirty="0">
                <a:latin typeface="+mn-lt"/>
                <a:ea typeface="+mn-ea"/>
              </a:rPr>
              <a:t>数据科学</a:t>
            </a:r>
            <a:r>
              <a:rPr lang="en-US" altLang="zh-CN" sz="1200" kern="0" dirty="0">
                <a:latin typeface="+mn-lt"/>
                <a:ea typeface="+mn-ea"/>
              </a:rPr>
              <a:t>[M].</a:t>
            </a:r>
            <a:r>
              <a:rPr lang="zh-CN" altLang="en-US" sz="1200" kern="0" dirty="0">
                <a:latin typeface="+mn-lt"/>
                <a:ea typeface="+mn-ea"/>
              </a:rPr>
              <a:t>北京</a:t>
            </a:r>
            <a:r>
              <a:rPr lang="en-US" altLang="zh-CN" sz="1200" kern="0" dirty="0">
                <a:latin typeface="+mn-lt"/>
                <a:ea typeface="+mn-ea"/>
              </a:rPr>
              <a:t>:</a:t>
            </a:r>
            <a:r>
              <a:rPr lang="zh-CN" altLang="en-US" sz="1200" kern="0" dirty="0">
                <a:latin typeface="+mn-lt"/>
                <a:ea typeface="+mn-ea"/>
              </a:rPr>
              <a:t>清华大学出版社</a:t>
            </a:r>
            <a:r>
              <a:rPr lang="en-US" altLang="zh-CN" sz="1200" kern="0" dirty="0">
                <a:latin typeface="+mn-lt"/>
                <a:ea typeface="+mn-ea"/>
              </a:rPr>
              <a:t>, 2016.</a:t>
            </a:r>
            <a:endParaRPr lang="zh-CN" altLang="en-US" sz="1200" kern="0" dirty="0">
              <a:latin typeface="+mn-lt"/>
              <a:ea typeface="+mn-ea"/>
            </a:endParaRPr>
          </a:p>
        </p:txBody>
      </p:sp>
      <p:sp>
        <p:nvSpPr>
          <p:cNvPr id="66" name="文本占位符 156"/>
          <p:cNvSpPr txBox="1">
            <a:spLocks/>
          </p:cNvSpPr>
          <p:nvPr userDrawn="1"/>
        </p:nvSpPr>
        <p:spPr>
          <a:xfrm>
            <a:off x="1" y="0"/>
            <a:ext cx="3311525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1200" kern="0" dirty="0">
                <a:latin typeface="+mn-lt"/>
                <a:ea typeface="+mn-ea"/>
              </a:rPr>
              <a:t>2.</a:t>
            </a:r>
            <a:r>
              <a:rPr lang="zh-CN" altLang="en-US" sz="1200" kern="0" dirty="0">
                <a:latin typeface="+mn-lt"/>
                <a:ea typeface="+mn-ea"/>
              </a:rPr>
              <a:t> 数据预处理</a:t>
            </a:r>
          </a:p>
        </p:txBody>
      </p:sp>
    </p:spTree>
    <p:extLst>
      <p:ext uri="{BB962C8B-B14F-4D97-AF65-F5344CB8AC3E}">
        <p14:creationId xmlns:p14="http://schemas.microsoft.com/office/powerpoint/2010/main" val="251739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16" r:id="rId17"/>
    <p:sldLayoutId id="2147484318" r:id="rId18"/>
    <p:sldLayoutId id="2147484319" r:id="rId19"/>
    <p:sldLayoutId id="2147484320" r:id="rId20"/>
    <p:sldLayoutId id="2147484321" r:id="rId21"/>
    <p:sldLayoutId id="2147484322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40" r:id="rId28"/>
    <p:sldLayoutId id="2147484341" r:id="rId29"/>
    <p:sldLayoutId id="2147484342" r:id="rId30"/>
    <p:sldLayoutId id="2147484343" r:id="rId31"/>
  </p:sldLayoutIdLst>
  <p:transition>
    <p:blinds dir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C%96%E7%A8%8B%E8%AF%AD%E8%A8%80" TargetMode="External"/><Relationship Id="rId2" Type="http://schemas.openxmlformats.org/officeDocument/2006/relationships/hyperlink" Target="https://zh.wikipedia.org/wiki/JavaScript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zh.wikipedia.org/wiki/MongoDB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netsg.cs.sfu.ca/youtubedata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dc.com/?p=1&amp;q=2&amp;r=3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ib.csdn.net/base/my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1691684" y="1052741"/>
            <a:ext cx="6600451" cy="2262781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 数据准备</a:t>
            </a:r>
            <a:r>
              <a:rPr lang="en-US" altLang="zh-CN" dirty="0"/>
              <a:t>&amp;</a:t>
            </a:r>
            <a:br>
              <a:rPr lang="en-US" altLang="zh-CN" dirty="0"/>
            </a:br>
            <a:r>
              <a:rPr lang="en-US" altLang="zh-CN" dirty="0"/>
              <a:t>           </a:t>
            </a:r>
            <a:r>
              <a:rPr lang="zh-CN" altLang="en-US" dirty="0"/>
              <a:t>数据模型</a:t>
            </a: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3786189" y="3886200"/>
            <a:ext cx="3986212" cy="1752600"/>
          </a:xfrm>
        </p:spPr>
        <p:txBody>
          <a:bodyPr/>
          <a:lstStyle/>
          <a:p>
            <a:r>
              <a:rPr lang="zh-CN" altLang="en-US" sz="2400" dirty="0"/>
              <a:t>万夕里</a:t>
            </a:r>
            <a:endParaRPr lang="en-US" altLang="zh-CN" sz="2400" dirty="0"/>
          </a:p>
          <a:p>
            <a:r>
              <a:rPr lang="zh-CN" altLang="en-US" sz="2400" dirty="0"/>
              <a:t>南京工业大学</a:t>
            </a:r>
            <a:endParaRPr lang="en-US" altLang="zh-CN" sz="2400" dirty="0"/>
          </a:p>
          <a:p>
            <a:r>
              <a:rPr lang="en-US" altLang="zh-CN" sz="2400" dirty="0"/>
              <a:t>xiliwan@njtech.edu.cn</a:t>
            </a:r>
            <a:endParaRPr lang="zh-CN" altLang="en-US" sz="2400" dirty="0"/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5175" y="550487"/>
            <a:ext cx="7778825" cy="646265"/>
          </a:xfrm>
        </p:spPr>
        <p:txBody>
          <a:bodyPr/>
          <a:lstStyle/>
          <a:p>
            <a:r>
              <a:rPr lang="zh-CN" altLang="en-US" dirty="0"/>
              <a:t>埃航波音</a:t>
            </a:r>
            <a:r>
              <a:rPr lang="en-US" altLang="zh-CN" dirty="0"/>
              <a:t>737MAX </a:t>
            </a:r>
            <a:r>
              <a:rPr lang="zh-CN" altLang="en-US" dirty="0"/>
              <a:t>飞机</a:t>
            </a:r>
            <a:r>
              <a:rPr lang="en-US" altLang="zh-CN" dirty="0"/>
              <a:t>QAR</a:t>
            </a:r>
            <a:r>
              <a:rPr lang="zh-CN" altLang="en-US" dirty="0"/>
              <a:t>飞行数据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96752"/>
            <a:ext cx="7272808" cy="5518778"/>
          </a:xfrm>
        </p:spPr>
      </p:pic>
    </p:spTree>
    <p:extLst>
      <p:ext uri="{BB962C8B-B14F-4D97-AF65-F5344CB8AC3E}">
        <p14:creationId xmlns:p14="http://schemas.microsoft.com/office/powerpoint/2010/main" val="1397554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455" y="354192"/>
            <a:ext cx="6589200" cy="646011"/>
          </a:xfrm>
        </p:spPr>
        <p:txBody>
          <a:bodyPr/>
          <a:lstStyle/>
          <a:p>
            <a:r>
              <a:rPr lang="zh-CN" altLang="en-US" dirty="0"/>
              <a:t>数据准备</a:t>
            </a:r>
            <a:r>
              <a:rPr lang="en-US" altLang="zh-CN" dirty="0"/>
              <a:t>:</a:t>
            </a:r>
            <a:r>
              <a:rPr lang="en-US" dirty="0"/>
              <a:t>The Big Picture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5805-9983-F146-8C95-E0F74EE02B7F}" type="slidenum">
              <a:rPr lang="en-US"/>
              <a:pPr/>
              <a:t>100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1270121"/>
            <a:ext cx="7463153" cy="536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43615" y="1937179"/>
            <a:ext cx="2472291" cy="4028838"/>
            <a:chOff x="2629420" y="1956079"/>
            <a:chExt cx="1406442" cy="3460429"/>
          </a:xfrm>
        </p:grpSpPr>
        <p:sp>
          <p:nvSpPr>
            <p:cNvPr id="4" name="Oval 3"/>
            <p:cNvSpPr/>
            <p:nvPr/>
          </p:nvSpPr>
          <p:spPr>
            <a:xfrm>
              <a:off x="2629420" y="1956079"/>
              <a:ext cx="1406442" cy="3460429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2198" y="4055303"/>
              <a:ext cx="1280886" cy="134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Extract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Transform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Load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606834" y="1957631"/>
            <a:ext cx="241208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还有许多过程：数据管理，模型选择，探索性分析等等。。。</a:t>
            </a:r>
            <a:endParaRPr lang="en-US" dirty="0"/>
          </a:p>
        </p:txBody>
      </p:sp>
      <p:sp>
        <p:nvSpPr>
          <p:cNvPr id="10" name="Oval 3"/>
          <p:cNvSpPr/>
          <p:nvPr/>
        </p:nvSpPr>
        <p:spPr>
          <a:xfrm>
            <a:off x="5361948" y="1003070"/>
            <a:ext cx="3782057" cy="2065892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B51EE-3D8A-5E46-9634-37E3D7987317}" type="slidenum">
              <a:rPr lang="en-US"/>
              <a:pPr/>
              <a:t>101</a:t>
            </a:fld>
            <a:endParaRPr 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942420" y="548680"/>
            <a:ext cx="6591985" cy="648072"/>
          </a:xfrm>
          <a:ln/>
        </p:spPr>
        <p:txBody>
          <a:bodyPr>
            <a:normAutofit/>
          </a:bodyPr>
          <a:lstStyle/>
          <a:p>
            <a:r>
              <a:rPr lang="zh-CN" altLang="en-US" dirty="0"/>
              <a:t>数据准备纵览：</a:t>
            </a:r>
            <a:r>
              <a:rPr lang="en-US" altLang="zh-CN" dirty="0"/>
              <a:t>What‘s ETL?</a:t>
            </a: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1335" y="1407712"/>
            <a:ext cx="7863069" cy="5261651"/>
          </a:xfrm>
          <a:ln/>
        </p:spPr>
        <p:txBody>
          <a:bodyPr>
            <a:noAutofit/>
          </a:bodyPr>
          <a:lstStyle/>
          <a:p>
            <a:r>
              <a:rPr lang="en-US" sz="2400" dirty="0"/>
              <a:t>ETL(Extract, Transform, Load)</a:t>
            </a:r>
            <a:endParaRPr lang="en-US" sz="1400" dirty="0"/>
          </a:p>
          <a:p>
            <a:pPr lvl="1"/>
            <a:r>
              <a:rPr lang="zh-CN" altLang="en-US" sz="2400" dirty="0"/>
              <a:t>需要</a:t>
            </a:r>
            <a:r>
              <a:rPr lang="zh-CN" altLang="en-US" sz="2400" u="sng" dirty="0"/>
              <a:t>从源端</a:t>
            </a:r>
            <a:r>
              <a:rPr lang="zh-CN" altLang="en-US" sz="2400" b="1" u="sng" dirty="0">
                <a:solidFill>
                  <a:srgbClr val="FF0000"/>
                </a:solidFill>
              </a:rPr>
              <a:t>抽取</a:t>
            </a:r>
            <a:r>
              <a:rPr lang="zh-CN" altLang="en-US" sz="2400" u="sng" dirty="0"/>
              <a:t>数据</a:t>
            </a:r>
            <a:r>
              <a:rPr lang="zh-CN" altLang="en-US" sz="2400" dirty="0"/>
              <a:t>（</a:t>
            </a:r>
            <a:r>
              <a:rPr lang="en-US" sz="2400" dirty="0"/>
              <a:t>We need to </a:t>
            </a:r>
            <a:r>
              <a:rPr lang="en-US" sz="2400" b="1" dirty="0">
                <a:solidFill>
                  <a:srgbClr val="FF0000"/>
                </a:solidFill>
              </a:rPr>
              <a:t>extract</a:t>
            </a:r>
            <a:r>
              <a:rPr lang="en-US" sz="2400" b="1" dirty="0"/>
              <a:t> </a:t>
            </a:r>
            <a:r>
              <a:rPr lang="en-US" sz="2400" dirty="0"/>
              <a:t>data from the </a:t>
            </a:r>
            <a:r>
              <a:rPr lang="en-US" sz="2400" b="1" dirty="0"/>
              <a:t>source(s) </a:t>
            </a:r>
            <a:r>
              <a:rPr lang="zh-CN" altLang="en-US" sz="2400" b="1" dirty="0"/>
              <a:t>）</a:t>
            </a:r>
            <a:endParaRPr lang="en-US" sz="2400" dirty="0"/>
          </a:p>
          <a:p>
            <a:pPr lvl="1"/>
            <a:r>
              <a:rPr lang="zh-CN" altLang="en-US" sz="2400" dirty="0"/>
              <a:t>根据需要在各个阶段</a:t>
            </a:r>
            <a:r>
              <a:rPr lang="zh-CN" altLang="en-US" sz="2400" b="1" dirty="0">
                <a:solidFill>
                  <a:srgbClr val="FF0000"/>
                </a:solidFill>
              </a:rPr>
              <a:t>转换</a:t>
            </a:r>
            <a:r>
              <a:rPr lang="zh-CN" altLang="en-US" sz="2400" dirty="0"/>
              <a:t>数据 （</a:t>
            </a:r>
            <a:r>
              <a:rPr lang="en-US" sz="2400" dirty="0"/>
              <a:t>We need to </a:t>
            </a:r>
            <a:r>
              <a:rPr lang="en-US" sz="2400" b="1" dirty="0">
                <a:solidFill>
                  <a:srgbClr val="FF0000"/>
                </a:solidFill>
              </a:rPr>
              <a:t>transform</a:t>
            </a:r>
            <a:r>
              <a:rPr lang="en-US" sz="2400" b="1" dirty="0"/>
              <a:t> </a:t>
            </a:r>
            <a:r>
              <a:rPr lang="en-US" sz="2400" dirty="0"/>
              <a:t>data at the source, sink, or in a </a:t>
            </a:r>
            <a:r>
              <a:rPr lang="en-US" sz="2400" b="1" dirty="0"/>
              <a:t>staging area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1"/>
            <a:r>
              <a:rPr lang="zh-CN" altLang="en-US" sz="2400" dirty="0"/>
              <a:t>需要</a:t>
            </a:r>
            <a:r>
              <a:rPr lang="zh-CN" altLang="en-US" sz="2400" u="sng" dirty="0"/>
              <a:t>把数据</a:t>
            </a:r>
            <a:r>
              <a:rPr lang="zh-CN" altLang="en-US" sz="2400" b="1" u="sng" dirty="0">
                <a:solidFill>
                  <a:srgbClr val="FF0000"/>
                </a:solidFill>
              </a:rPr>
              <a:t>加载</a:t>
            </a:r>
            <a:r>
              <a:rPr lang="zh-CN" altLang="en-US" sz="2400" u="sng" dirty="0"/>
              <a:t>到终端</a:t>
            </a:r>
            <a:r>
              <a:rPr lang="zh-CN" altLang="en-US" sz="2400" dirty="0"/>
              <a:t>（ </a:t>
            </a:r>
            <a:r>
              <a:rPr lang="en-US" sz="2400" dirty="0"/>
              <a:t>We need to </a:t>
            </a:r>
            <a:r>
              <a:rPr lang="en-US" sz="2400" b="1" dirty="0">
                <a:solidFill>
                  <a:srgbClr val="FF0000"/>
                </a:solidFill>
              </a:rPr>
              <a:t>load</a:t>
            </a:r>
            <a:r>
              <a:rPr lang="en-US" sz="2400" b="1" dirty="0"/>
              <a:t> </a:t>
            </a:r>
            <a:r>
              <a:rPr lang="en-US" sz="2400" dirty="0"/>
              <a:t>data into the </a:t>
            </a:r>
            <a:r>
              <a:rPr lang="en-US" sz="2400" b="1" dirty="0"/>
              <a:t>sink</a:t>
            </a:r>
            <a:r>
              <a:rPr lang="zh-CN" altLang="en-US" sz="2400" b="1" dirty="0"/>
              <a:t>）</a:t>
            </a:r>
            <a:endParaRPr lang="en-US" sz="2400" b="1" dirty="0">
              <a:ea typeface="Heiti SC Medium" charset="0"/>
              <a:cs typeface="Heiti SC Medium" charset="0"/>
            </a:endParaRPr>
          </a:p>
          <a:p>
            <a:pPr lvl="1"/>
            <a:endParaRPr lang="en-US" b="1" dirty="0">
              <a:ea typeface="Heiti SC Medium" charset="0"/>
              <a:cs typeface="Heiti SC Medium" charset="0"/>
            </a:endParaRPr>
          </a:p>
          <a:p>
            <a:pPr lvl="1"/>
            <a:r>
              <a:rPr lang="en-US" sz="2400" b="1" dirty="0"/>
              <a:t>Sources</a:t>
            </a:r>
            <a:r>
              <a:rPr lang="en-US" sz="2400" dirty="0"/>
              <a:t>: file, database, event log, …</a:t>
            </a:r>
          </a:p>
          <a:p>
            <a:pPr lvl="1"/>
            <a:r>
              <a:rPr lang="en-US" sz="2400" b="1" dirty="0"/>
              <a:t>Sinks</a:t>
            </a:r>
            <a:r>
              <a:rPr lang="zh-CN" altLang="en-US" sz="2400" b="1" dirty="0"/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不一定是数据仓库</a:t>
            </a:r>
            <a:r>
              <a:rPr lang="zh-CN" altLang="en-US" sz="2400" b="1" dirty="0"/>
              <a:t>）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Python, R, </a:t>
            </a:r>
            <a:r>
              <a:rPr lang="en-US" sz="2400" dirty="0"/>
              <a:t>SQLite, RDBMS,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3010945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B51EE-3D8A-5E46-9634-37E3D7987317}" type="slidenum">
              <a:rPr lang="en-US"/>
              <a:pPr/>
              <a:t>102</a:t>
            </a:fld>
            <a:endParaRPr 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390194" y="692696"/>
            <a:ext cx="6591985" cy="648072"/>
          </a:xfrm>
          <a:ln/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数据准备纵览：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What‘s ETL?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8341" y="1786420"/>
            <a:ext cx="7818077" cy="2376264"/>
          </a:xfrm>
          <a:ln/>
        </p:spPr>
        <p:txBody>
          <a:bodyPr>
            <a:norm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ETL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负责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分散的、异构数据源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中的数据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，如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关系数据、平面数据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文件等，抽取到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临时中间层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后，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进行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清洗、转换、集成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，最后加载到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数据仓库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数据集市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，成为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联机分析处理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数据挖掘提供决策支持的数据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703" y="4765688"/>
            <a:ext cx="7818077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/>
              <a:t>用户从数据源抽取所需的数据，经过</a:t>
            </a:r>
            <a:r>
              <a:rPr lang="zh-CN" altLang="en-US" sz="2400" b="1" dirty="0"/>
              <a:t>数据清洗</a:t>
            </a:r>
            <a:r>
              <a:rPr lang="zh-CN" altLang="en-US" sz="2400" dirty="0"/>
              <a:t>，最终按照预先定义好的</a:t>
            </a:r>
            <a:r>
              <a:rPr lang="zh-CN" altLang="en-US" sz="2400" b="1" dirty="0"/>
              <a:t>数据仓库模型</a:t>
            </a:r>
            <a:r>
              <a:rPr lang="zh-CN" altLang="en-US" sz="2400" dirty="0"/>
              <a:t>，</a:t>
            </a:r>
            <a:r>
              <a:rPr lang="zh-CN" altLang="en-US" sz="2400" b="1" dirty="0"/>
              <a:t>将数据加载到数据仓库中。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099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8433" y="150144"/>
            <a:ext cx="6589199" cy="128089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ETL</a:t>
            </a:r>
            <a:r>
              <a:rPr lang="zh-CN" altLang="en-US" sz="2800" dirty="0"/>
              <a:t>架构例子：时光数据处理工具（</a:t>
            </a:r>
            <a:r>
              <a:rPr lang="en-US" sz="2800" dirty="0" err="1"/>
              <a:t>WebCarrier</a:t>
            </a:r>
            <a:r>
              <a:rPr lang="en-US" sz="2800" dirty="0"/>
              <a:t> ETL）</a:t>
            </a:r>
            <a:r>
              <a:rPr lang="zh-CN" altLang="en-US" sz="2800" dirty="0"/>
              <a:t>架构图</a:t>
            </a:r>
            <a:endParaRPr 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7" y="1196757"/>
            <a:ext cx="6779963" cy="4414399"/>
          </a:xfrm>
        </p:spPr>
      </p:pic>
      <p:sp>
        <p:nvSpPr>
          <p:cNvPr id="5" name="Oval 3"/>
          <p:cNvSpPr/>
          <p:nvPr/>
        </p:nvSpPr>
        <p:spPr>
          <a:xfrm>
            <a:off x="1547668" y="2132856"/>
            <a:ext cx="1281119" cy="324036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540151" y="5545452"/>
            <a:ext cx="129614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数据源头（多样性）</a:t>
            </a:r>
            <a:endParaRPr lang="en-US" sz="2000" dirty="0"/>
          </a:p>
        </p:txBody>
      </p:sp>
      <p:sp>
        <p:nvSpPr>
          <p:cNvPr id="7" name="Oval 3"/>
          <p:cNvSpPr/>
          <p:nvPr/>
        </p:nvSpPr>
        <p:spPr>
          <a:xfrm>
            <a:off x="3347865" y="917816"/>
            <a:ext cx="3600400" cy="488744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3255963" y="5618528"/>
            <a:ext cx="3522787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抽取到临时中间层后，进行</a:t>
            </a:r>
            <a:r>
              <a:rPr lang="zh-CN" altLang="en-US" sz="2000" b="1" dirty="0"/>
              <a:t>清洗、转换、集成</a:t>
            </a:r>
            <a:endParaRPr 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933202" y="5502212"/>
            <a:ext cx="198644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/>
              <a:t>加载到</a:t>
            </a:r>
            <a:r>
              <a:rPr lang="zh-CN" altLang="en-US" sz="2000" b="1" dirty="0"/>
              <a:t>数据仓库</a:t>
            </a:r>
            <a:endParaRPr lang="en-US" sz="2000" dirty="0"/>
          </a:p>
        </p:txBody>
      </p:sp>
      <p:sp>
        <p:nvSpPr>
          <p:cNvPr id="10" name="Oval 3"/>
          <p:cNvSpPr/>
          <p:nvPr/>
        </p:nvSpPr>
        <p:spPr>
          <a:xfrm>
            <a:off x="7046512" y="2132856"/>
            <a:ext cx="1281119" cy="324036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0518" y="3134301"/>
            <a:ext cx="129614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不仅仅是数据库</a:t>
            </a:r>
            <a:endParaRPr 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6863624" y="1641635"/>
            <a:ext cx="2280376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不仅仅是</a:t>
            </a:r>
            <a:r>
              <a:rPr lang="zh-CN" altLang="en-US" sz="2000" b="1" dirty="0"/>
              <a:t>数据仓库，</a:t>
            </a:r>
            <a:endParaRPr lang="en-US" altLang="zh-CN" sz="2000" b="1" dirty="0"/>
          </a:p>
          <a:p>
            <a:r>
              <a:rPr lang="zh-CN" altLang="en-US" sz="2000" b="1" dirty="0"/>
              <a:t>也可以是工具</a:t>
            </a:r>
            <a:endParaRPr lang="en-US" sz="2000" dirty="0"/>
          </a:p>
        </p:txBody>
      </p:sp>
      <p:sp>
        <p:nvSpPr>
          <p:cNvPr id="3" name="椭圆 2"/>
          <p:cNvSpPr/>
          <p:nvPr/>
        </p:nvSpPr>
        <p:spPr>
          <a:xfrm>
            <a:off x="4131978" y="2130557"/>
            <a:ext cx="1611339" cy="7200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880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612B-B435-B24D-83AC-D2F2811E47F2}" type="slidenum">
              <a:rPr lang="en-US"/>
              <a:pPr/>
              <a:t>104</a:t>
            </a:fld>
            <a:endParaRPr 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691681" y="620688"/>
            <a:ext cx="5760640" cy="648072"/>
          </a:xfrm>
          <a:ln/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数据准备处理模型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4234" y="1402648"/>
            <a:ext cx="7654551" cy="5338723"/>
          </a:xfrm>
          <a:ln/>
        </p:spPr>
        <p:txBody>
          <a:bodyPr>
            <a:no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处理模型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Process model</a:t>
            </a: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数据准备过程包括以下几个方面：</a:t>
            </a:r>
            <a:endParaRPr 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characterization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数据特征化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cleaning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数据清洗</a:t>
            </a:r>
            <a:endParaRPr lang="en-US" sz="2000" b="1" dirty="0">
              <a:latin typeface="宋体" panose="02010600030101010101" pitchFamily="2" charset="-122"/>
              <a:ea typeface="宋体" panose="02010600030101010101" pitchFamily="2" charset="-122"/>
              <a:cs typeface="Heiti SC Medium" charset="0"/>
            </a:endParaRPr>
          </a:p>
          <a:p>
            <a:pPr lvl="2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integration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数据集成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数据处理必须高效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We must </a:t>
            </a:r>
            <a:r>
              <a:rPr 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efficiently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move data around </a:t>
            </a:r>
            <a:r>
              <a:rPr 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space and time </a:t>
            </a:r>
          </a:p>
          <a:p>
            <a:pPr marL="457200" lvl="1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空间上要省，时间上要快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，因为数据一是量大，而是异构性强）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transfer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数据转化 （</a:t>
            </a:r>
            <a:r>
              <a:rPr lang="zh-CN" altLang="en-US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对付异构化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serialization 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and 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deserialization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（数据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序列化和反序列化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）（</a:t>
            </a:r>
            <a:r>
              <a:rPr lang="zh-CN" altLang="en-US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为了提升速度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2000" b="1" dirty="0">
              <a:latin typeface="宋体" panose="02010600030101010101" pitchFamily="2" charset="-122"/>
              <a:ea typeface="宋体" panose="02010600030101010101" pitchFamily="2" charset="-122"/>
              <a:cs typeface="Heiti SC Medium" charset="0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5868144" y="2531805"/>
            <a:ext cx="576064" cy="1080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451560" y="2765903"/>
            <a:ext cx="22248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属于</a:t>
            </a:r>
            <a:r>
              <a:rPr lang="zh-CN" altLang="en-US" dirty="0">
                <a:solidFill>
                  <a:srgbClr val="FF0000"/>
                </a:solidFill>
              </a:rPr>
              <a:t>数据预处理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490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7022" y="260648"/>
            <a:ext cx="6589199" cy="1280891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数据准备处理需求例子：某跨国企业亚太区数据整合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5788" y="1685379"/>
            <a:ext cx="7631669" cy="4535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某跨国企业整合一个企业亚太区的数据：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每个国家都有自己的数据源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，有的是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ERP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，有的是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Access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，而且数据库都不一样，好要考虑网络的性能问题。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如果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直接用</a:t>
            </a:r>
            <a:r>
              <a:rPr lang="en-US" altLang="zh-CN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ODBC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去连接两地的数据源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，这样的做法很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显然是不合理的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。（各国网络性能不一样，数据多样性，异构化）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如果在各地区的服务器（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Extract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）放置一个数据导出为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access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flat file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的程序 （</a:t>
            </a:r>
            <a:r>
              <a:rPr lang="zh-CN" altLang="en-US" sz="2400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也就是做好数据准备工作，数据 </a:t>
            </a:r>
            <a:r>
              <a:rPr lang="en-US" altLang="zh-CN" sz="2400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），这样文件就比较方便的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FTP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的方式（也就是</a:t>
            </a:r>
            <a:r>
              <a:rPr lang="en-US" altLang="zh-CN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Load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进行传输。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9308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C5E5-F005-FA4F-BA6C-047BF00801CA}" type="slidenum">
              <a:rPr lang="en-US"/>
              <a:pPr/>
              <a:t>106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259632" y="294588"/>
            <a:ext cx="6884059" cy="579239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数据准备现状：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The Businessperson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03651" y="1049564"/>
            <a:ext cx="7545227" cy="5094875"/>
          </a:xfrm>
          <a:ln/>
        </p:spPr>
        <p:txBody>
          <a:bodyPr>
            <a:no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数据源头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Data Sources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Web pages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数据准备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ETL 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Copy and paste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数据仓库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Data Warehouse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endParaRPr lang="en-US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商务分析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Business Intelligence and Analytics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Excel functions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Excel charts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Visual Basic?!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（简单程序生成报表）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3688" y="6320176"/>
            <a:ext cx="6229883" cy="370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总结：围绕简单工具如</a:t>
            </a:r>
            <a:r>
              <a:rPr lang="en-US" altLang="zh-CN" dirty="0">
                <a:solidFill>
                  <a:srgbClr val="FF0000"/>
                </a:solidFill>
              </a:rPr>
              <a:t>EXCEL</a:t>
            </a:r>
            <a:r>
              <a:rPr lang="zh-CN" altLang="en-US" dirty="0">
                <a:solidFill>
                  <a:srgbClr val="FF0000"/>
                </a:solidFill>
              </a:rPr>
              <a:t>，做数据的简单整合处理等。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32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C5E5-F005-FA4F-BA6C-047BF00801CA}" type="slidenum">
              <a:rPr lang="en-US"/>
              <a:pPr/>
              <a:t>107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259633" y="351657"/>
            <a:ext cx="6264696" cy="608002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数据准备现状：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The Programmer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03651" y="1049561"/>
            <a:ext cx="7545227" cy="5329724"/>
          </a:xfrm>
          <a:ln/>
        </p:spPr>
        <p:txBody>
          <a:bodyPr>
            <a:no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数据源头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Data Sources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Excel spreadsheet exported as CSV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Database queries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数据准备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ETL  </a:t>
            </a:r>
          </a:p>
          <a:p>
            <a:pPr lvl="1"/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Wget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下的下载网页命令工具）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curl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（利用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传输文件的工具）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Beautiful Soup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 Python</a:t>
            </a:r>
            <a:r>
              <a:rPr lang="zh-CN" altLang="en-US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写的一个</a:t>
            </a:r>
            <a:r>
              <a:rPr lang="en-US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HTML/XML</a:t>
            </a:r>
            <a:r>
              <a:rPr lang="zh-CN" altLang="en-US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的解析器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lxml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xml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的工具）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数据仓库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Data Warehouse</a:t>
            </a:r>
          </a:p>
          <a:p>
            <a:pPr lvl="1"/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Flat files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无专用数据库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商务分析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Business Intelligence and Analytics</a:t>
            </a:r>
          </a:p>
          <a:p>
            <a:pPr lvl="1"/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Matplotlib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, 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5706" y="6400300"/>
            <a:ext cx="775317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总结：运用多样的编程相关的库和工具来处理数据，没有专业工具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03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C5E5-F005-FA4F-BA6C-047BF00801CA}" type="slidenum">
              <a:rPr lang="en-US"/>
              <a:pPr/>
              <a:t>108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504365" y="41449"/>
            <a:ext cx="6264696" cy="1008112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数据准备现状：大企业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The Enterprise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36763" y="1049566"/>
            <a:ext cx="7848872" cy="5808439"/>
          </a:xfrm>
          <a:ln/>
        </p:spPr>
        <p:txBody>
          <a:bodyPr>
            <a:no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数据源头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Data Sources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Application databases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Intranet files</a:t>
            </a: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Application server log files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数据准备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ETL  </a:t>
            </a:r>
          </a:p>
          <a:p>
            <a:pPr lvl="1"/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Informatica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IBM </a:t>
            </a:r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DataStage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Initio, </a:t>
            </a:r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Talend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以上都是</a:t>
            </a:r>
            <a:r>
              <a:rPr lang="en-US" altLang="zh-CN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IT</a:t>
            </a:r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数据集成软件，可以看成是</a:t>
            </a:r>
            <a:r>
              <a:rPr lang="en-US" altLang="zh-CN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ERP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数据仓库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Data Warehouse</a:t>
            </a:r>
          </a:p>
          <a:p>
            <a:pPr lvl="1"/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Teradata, Oracle, IBM DB2, Microsoft SQL Server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商务分析 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Business Intelligence and Analytics</a:t>
            </a:r>
          </a:p>
          <a:p>
            <a:pPr lvl="1"/>
            <a:r>
              <a:rPr lang="en-US" sz="2000" u="sng" dirty="0">
                <a:latin typeface="宋体" panose="02010600030101010101" pitchFamily="2" charset="-122"/>
                <a:ea typeface="宋体" panose="02010600030101010101" pitchFamily="2" charset="-122"/>
              </a:rPr>
              <a:t>Business Objects, </a:t>
            </a:r>
            <a:r>
              <a:rPr lang="en-US" sz="2000" u="sng" dirty="0" err="1">
                <a:latin typeface="宋体" panose="02010600030101010101" pitchFamily="2" charset="-122"/>
                <a:ea typeface="宋体" panose="02010600030101010101" pitchFamily="2" charset="-122"/>
              </a:rPr>
              <a:t>Microstrategy</a:t>
            </a:r>
            <a:r>
              <a:rPr lang="en-US" sz="2000" u="sng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商务数据分析软件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SAS, SPSS, 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64088" y="1382172"/>
            <a:ext cx="337758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总结：应用数据相关专业工具和库来处理数据。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7027" y="6396336"/>
            <a:ext cx="33775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不是大数据分析软件</a:t>
            </a:r>
            <a:endParaRPr lang="en-US" dirty="0"/>
          </a:p>
        </p:txBody>
      </p:sp>
      <p:cxnSp>
        <p:nvCxnSpPr>
          <p:cNvPr id="5" name="曲线连接符 4"/>
          <p:cNvCxnSpPr>
            <a:endCxn id="6" idx="1"/>
          </p:cNvCxnSpPr>
          <p:nvPr/>
        </p:nvCxnSpPr>
        <p:spPr>
          <a:xfrm>
            <a:off x="4139954" y="6396336"/>
            <a:ext cx="1047070" cy="184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520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C5E5-F005-FA4F-BA6C-047BF00801CA}" type="slidenum">
              <a:rPr lang="en-US"/>
              <a:pPr/>
              <a:t>109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236768" y="121385"/>
            <a:ext cx="7302017" cy="1008112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数据准备现状：互联网企业 （重点关注）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The Web Company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36763" y="1049566"/>
            <a:ext cx="7848872" cy="5808439"/>
          </a:xfrm>
          <a:ln/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数据源头 </a:t>
            </a:r>
            <a:r>
              <a:rPr lang="en-US" sz="2400" dirty="0">
                <a:solidFill>
                  <a:schemeClr val="tx1"/>
                </a:solidFill>
              </a:rPr>
              <a:t>Data Sources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Application databases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the services tier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Web crawl data</a:t>
            </a:r>
            <a:r>
              <a:rPr lang="zh-CN" altLang="en-US" sz="2000" dirty="0"/>
              <a:t>（网络爬虫）</a:t>
            </a:r>
            <a:endParaRPr lang="en-US" sz="2000" dirty="0"/>
          </a:p>
          <a:p>
            <a:r>
              <a:rPr lang="zh-CN" altLang="en-US" sz="2400" dirty="0"/>
              <a:t>数据准备 </a:t>
            </a:r>
            <a:r>
              <a:rPr lang="en-US" sz="2400" dirty="0"/>
              <a:t>ETL  </a:t>
            </a:r>
          </a:p>
          <a:p>
            <a:pPr lvl="1"/>
            <a:r>
              <a:rPr lang="en-US" sz="2400" dirty="0"/>
              <a:t>Flume</a:t>
            </a:r>
            <a:r>
              <a:rPr lang="zh-CN" altLang="en-US" sz="2400" dirty="0"/>
              <a:t>（</a:t>
            </a:r>
            <a:r>
              <a:rPr lang="en-US" sz="2400" dirty="0"/>
              <a:t> </a:t>
            </a:r>
            <a:r>
              <a:rPr lang="en-US" sz="2400" dirty="0" err="1"/>
              <a:t>Cloudera</a:t>
            </a:r>
            <a:r>
              <a:rPr lang="en-US" sz="2400" dirty="0"/>
              <a:t> </a:t>
            </a:r>
            <a:r>
              <a:rPr lang="zh-CN" altLang="en-US" sz="2400" dirty="0"/>
              <a:t>推出的海量日志系统）</a:t>
            </a:r>
            <a:r>
              <a:rPr lang="en-US" sz="2400" dirty="0"/>
              <a:t>, </a:t>
            </a:r>
            <a:r>
              <a:rPr lang="en-US" sz="2400" dirty="0" err="1"/>
              <a:t>Sqoop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Hadoop</a:t>
            </a:r>
            <a:r>
              <a:rPr lang="zh-CN" altLang="en-US" sz="2400" dirty="0"/>
              <a:t>与传统数据之间的转换）</a:t>
            </a:r>
            <a:r>
              <a:rPr lang="en-US" sz="2400" dirty="0"/>
              <a:t>, Pig</a:t>
            </a:r>
            <a:r>
              <a:rPr lang="zh-CN" altLang="en-US" sz="2400" dirty="0"/>
              <a:t>（提供</a:t>
            </a:r>
            <a:r>
              <a:rPr lang="en-US" altLang="zh-CN" sz="2400" dirty="0" err="1"/>
              <a:t>Hadoop</a:t>
            </a:r>
            <a:r>
              <a:rPr lang="zh-CN" altLang="en-US" sz="2400" dirty="0"/>
              <a:t>上类似于</a:t>
            </a:r>
            <a:r>
              <a:rPr lang="en-US" altLang="zh-CN" sz="2400" dirty="0"/>
              <a:t>SQL</a:t>
            </a:r>
            <a:r>
              <a:rPr lang="zh-CN" altLang="en-US" sz="2400" dirty="0"/>
              <a:t>的查询）</a:t>
            </a:r>
            <a:r>
              <a:rPr lang="en-US" sz="2400" dirty="0"/>
              <a:t>, Crunch</a:t>
            </a:r>
            <a:r>
              <a:rPr lang="zh-CN" altLang="en-US" sz="2400" dirty="0"/>
              <a:t>（ 基于 </a:t>
            </a:r>
            <a:r>
              <a:rPr lang="en-US" sz="2400" dirty="0" err="1"/>
              <a:t>MapReduce</a:t>
            </a:r>
            <a:r>
              <a:rPr lang="en-US" sz="2400" dirty="0"/>
              <a:t> </a:t>
            </a:r>
            <a:r>
              <a:rPr lang="zh-CN" altLang="en-US" sz="2400" dirty="0"/>
              <a:t>的数据管道库 ）</a:t>
            </a:r>
            <a:r>
              <a:rPr lang="en-US" sz="2400" dirty="0"/>
              <a:t>, </a:t>
            </a:r>
            <a:r>
              <a:rPr lang="en-US" sz="2400" dirty="0" err="1"/>
              <a:t>Oozie</a:t>
            </a:r>
            <a:r>
              <a:rPr lang="zh-CN" altLang="en-US" sz="2400" dirty="0"/>
              <a:t>（组合多个</a:t>
            </a:r>
            <a:r>
              <a:rPr lang="en-US" altLang="zh-CN" sz="2400" dirty="0"/>
              <a:t>MAP/REDUCE</a:t>
            </a:r>
            <a:r>
              <a:rPr lang="zh-CN" altLang="en-US" sz="2400" dirty="0"/>
              <a:t>任务任务的组件）</a:t>
            </a:r>
            <a:endParaRPr lang="en-US" sz="2400" dirty="0"/>
          </a:p>
          <a:p>
            <a:r>
              <a:rPr lang="zh-CN" altLang="en-US" sz="2400" dirty="0"/>
              <a:t>数据仓库 </a:t>
            </a:r>
            <a:r>
              <a:rPr lang="en-US" sz="2400" dirty="0"/>
              <a:t>Data Warehouse</a:t>
            </a:r>
          </a:p>
          <a:p>
            <a:pPr lvl="1"/>
            <a:r>
              <a:rPr lang="en-US" sz="2400" dirty="0" err="1"/>
              <a:t>Hadoop</a:t>
            </a:r>
            <a:r>
              <a:rPr lang="en-US" sz="2400" dirty="0"/>
              <a:t>/Hive,  Spark/Shark(SQL on Spark)</a:t>
            </a:r>
          </a:p>
          <a:p>
            <a:r>
              <a:rPr lang="zh-CN" altLang="en-US" sz="2400" dirty="0"/>
              <a:t>商务分析 </a:t>
            </a:r>
            <a:r>
              <a:rPr lang="en-US" sz="2400" dirty="0"/>
              <a:t>Business Intelligence and Analytics</a:t>
            </a:r>
          </a:p>
          <a:p>
            <a:pPr lvl="1"/>
            <a:r>
              <a:rPr lang="en-US" sz="2000" dirty="0"/>
              <a:t>R (</a:t>
            </a:r>
            <a:r>
              <a:rPr lang="en-US" sz="2000" b="1" dirty="0"/>
              <a:t>Google </a:t>
            </a:r>
            <a:r>
              <a:rPr lang="zh-CN" altLang="en-US" sz="2000" b="1" dirty="0"/>
              <a:t>在用</a:t>
            </a:r>
            <a:r>
              <a:rPr lang="en-US" sz="2000" dirty="0"/>
              <a:t>)</a:t>
            </a:r>
            <a:r>
              <a:rPr lang="zh-CN" altLang="en-US" sz="2000" dirty="0"/>
              <a:t>，以及</a:t>
            </a:r>
            <a:r>
              <a:rPr lang="en-US" altLang="zh-CN" sz="2000" dirty="0"/>
              <a:t>web company</a:t>
            </a:r>
            <a:r>
              <a:rPr lang="zh-CN" altLang="en-US" sz="2000" dirty="0"/>
              <a:t>自己定做的系统软件</a:t>
            </a:r>
            <a:endParaRPr 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5419288" y="766819"/>
            <a:ext cx="37247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总结：采用</a:t>
            </a:r>
            <a:r>
              <a:rPr lang="zh-CN" altLang="en-US" dirty="0">
                <a:solidFill>
                  <a:srgbClr val="FF0000"/>
                </a:solidFill>
              </a:rPr>
              <a:t>大数据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zh-CN" altLang="en-US" dirty="0">
                <a:solidFill>
                  <a:srgbClr val="FF0000"/>
                </a:solidFill>
              </a:rPr>
              <a:t>平台</a:t>
            </a:r>
            <a:r>
              <a:rPr lang="zh-CN" altLang="en-US" dirty="0"/>
              <a:t>来处理大数据。</a:t>
            </a:r>
            <a:endParaRPr lang="en-US" dirty="0"/>
          </a:p>
        </p:txBody>
      </p:sp>
      <p:sp>
        <p:nvSpPr>
          <p:cNvPr id="3" name="椭圆 2"/>
          <p:cNvSpPr/>
          <p:nvPr/>
        </p:nvSpPr>
        <p:spPr>
          <a:xfrm>
            <a:off x="611564" y="2903852"/>
            <a:ext cx="8445803" cy="31174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6677680" y="2072855"/>
            <a:ext cx="21894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Hadoop</a:t>
            </a:r>
            <a:r>
              <a:rPr lang="zh-CN" altLang="en-US" dirty="0"/>
              <a:t>生态系统中的一部分</a:t>
            </a:r>
            <a:endParaRPr lang="en-US" dirty="0"/>
          </a:p>
        </p:txBody>
      </p:sp>
      <p:cxnSp>
        <p:nvCxnSpPr>
          <p:cNvPr id="6" name="曲线连接符 5"/>
          <p:cNvCxnSpPr>
            <a:endCxn id="7" idx="1"/>
          </p:cNvCxnSpPr>
          <p:nvPr/>
        </p:nvCxnSpPr>
        <p:spPr>
          <a:xfrm flipV="1">
            <a:off x="5419289" y="2396018"/>
            <a:ext cx="1258388" cy="507832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1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427" y="274876"/>
            <a:ext cx="3634686" cy="64673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日志文件</a:t>
            </a:r>
            <a:r>
              <a:rPr lang="en-US" sz="3200" dirty="0"/>
              <a:t>Log Files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72" y="4149080"/>
            <a:ext cx="8229600" cy="251302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66.249.65.107 - - [08/Oct/2007:04:54:20 -0400] "GET /support.html HTTP/1.1" 200 11179 "-" "Mozilla/5.0 (compatible; </a:t>
            </a:r>
            <a:r>
              <a:rPr lang="en-US" sz="15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Googlebot</a:t>
            </a: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/2.1; +http://www.google.com/bot.html</a:t>
            </a:r>
            <a:r>
              <a:rPr lang="en-US" sz="1500" dirty="0" smtClean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)"</a:t>
            </a:r>
            <a:endParaRPr lang="en-US" sz="1500" dirty="0">
              <a:latin typeface="Courier" charset="0"/>
              <a:ea typeface="ＭＳ Ｐゴシック" charset="0"/>
              <a:cs typeface="Courier" charset="0"/>
              <a:sym typeface="Courier" charset="0"/>
            </a:endParaRPr>
          </a:p>
          <a:p>
            <a:pPr>
              <a:lnSpc>
                <a:spcPct val="130000"/>
              </a:lnSpc>
            </a:pP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111.111.111.111 - - [08/Oct/2007:11:17:55 -0400] "GET / HTTP/1.1" 200 10801 "http://www.google.com/search?q=log+analyzer&amp;ie=utf-8&amp;oe=utf-8 &amp;</a:t>
            </a:r>
            <a:r>
              <a:rPr lang="en-US" sz="15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aq</a:t>
            </a: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=</a:t>
            </a:r>
            <a:r>
              <a:rPr lang="en-US" sz="15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t&amp;rls</a:t>
            </a: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=</a:t>
            </a:r>
            <a:r>
              <a:rPr lang="en-US" sz="15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org.mozilla:en-US:official&amp;client</a:t>
            </a: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=</a:t>
            </a:r>
            <a:r>
              <a:rPr lang="en-US" sz="15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firefox</a:t>
            </a:r>
            <a:r>
              <a:rPr lang="en-US" sz="15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-a" "Mozilla/5.0 (Windows; U; Windows NT 5.2; en-US; rv:1.8.1.7) Gecko/20070914 Firefox/2.0.0.7"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167" y="1987758"/>
            <a:ext cx="6969161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Processes, usually </a:t>
            </a:r>
            <a:r>
              <a:rPr lang="en-US" u="sng" dirty="0"/>
              <a:t>daemons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守护进程</a:t>
            </a:r>
            <a:r>
              <a:rPr lang="zh-CN" altLang="en-US" dirty="0"/>
              <a:t>）</a:t>
            </a:r>
            <a:r>
              <a:rPr lang="en-US" dirty="0"/>
              <a:t>, create logs</a:t>
            </a:r>
          </a:p>
          <a:p>
            <a:r>
              <a:rPr lang="en-US" dirty="0"/>
              <a:t>e.g., </a:t>
            </a:r>
            <a:r>
              <a:rPr lang="en-US" dirty="0" err="1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httpd</a:t>
            </a:r>
            <a:r>
              <a:rPr lang="en-US" dirty="0">
                <a:solidFill>
                  <a:srgbClr val="FF0000"/>
                </a:solidFill>
                <a:latin typeface="Courier" charset="0"/>
                <a:sym typeface="Courier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mysqld</a:t>
            </a:r>
            <a:r>
              <a:rPr lang="en-US" dirty="0">
                <a:solidFill>
                  <a:srgbClr val="FF0000"/>
                </a:solidFill>
                <a:latin typeface="Courier" charset="0"/>
                <a:sym typeface="Courier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syslogd</a:t>
            </a:r>
            <a:endParaRPr lang="en-US" dirty="0">
              <a:solidFill>
                <a:srgbClr val="FF0000"/>
              </a:solidFill>
              <a:latin typeface="Courier" charset="0"/>
              <a:cs typeface="Courier" charset="0"/>
              <a:sym typeface="Courier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30" y="2715962"/>
            <a:ext cx="756696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Linux, </a:t>
            </a:r>
            <a:r>
              <a:rPr lang="zh-CN" altLang="en-US" b="1" dirty="0">
                <a:solidFill>
                  <a:srgbClr val="FF0000"/>
                </a:solidFill>
              </a:rPr>
              <a:t>守护进程（</a:t>
            </a:r>
            <a:r>
              <a:rPr lang="en-US" altLang="zh-CN" b="1" dirty="0">
                <a:solidFill>
                  <a:srgbClr val="FF0000"/>
                </a:solidFill>
              </a:rPr>
              <a:t>Daemon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是一种</a:t>
            </a:r>
            <a:r>
              <a:rPr lang="zh-CN" altLang="en-US" u="sng" dirty="0"/>
              <a:t>运行在后台的特殊进程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Courier" charset="0"/>
                <a:sym typeface="Courier" charset="0"/>
              </a:rPr>
              <a:t>它脱离于终端程序，不会随着终端程序结束而结束。</a:t>
            </a:r>
            <a:endParaRPr lang="en-US" altLang="zh-CN" dirty="0">
              <a:solidFill>
                <a:srgbClr val="FF0000"/>
              </a:solidFill>
              <a:latin typeface="Courier" charset="0"/>
              <a:sym typeface="Courier" charset="0"/>
            </a:endParaRPr>
          </a:p>
          <a:p>
            <a:r>
              <a:rPr lang="zh-CN" altLang="en-US" dirty="0"/>
              <a:t>它从被执行的时候开始运转，直到整个系统关闭才退出。</a:t>
            </a:r>
            <a:endParaRPr lang="en-US" dirty="0">
              <a:solidFill>
                <a:srgbClr val="FF0000"/>
              </a:solidFill>
              <a:latin typeface="Courier" charset="0"/>
              <a:sym typeface="Courier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1461" y="3761440"/>
            <a:ext cx="3756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Apache </a:t>
            </a:r>
            <a:r>
              <a:rPr lang="en-US" sz="2000" dirty="0">
                <a:solidFill>
                  <a:srgbClr val="FF0000"/>
                </a:solidFill>
              </a:rPr>
              <a:t>Web Log </a:t>
            </a:r>
            <a:r>
              <a:rPr lang="zh-CN" altLang="en-US" sz="2000" dirty="0">
                <a:solidFill>
                  <a:srgbClr val="FF0000"/>
                </a:solidFill>
              </a:rPr>
              <a:t>（网络日志）</a:t>
            </a:r>
            <a:endParaRPr lang="en-US" sz="2000" dirty="0"/>
          </a:p>
        </p:txBody>
      </p:sp>
      <p:sp>
        <p:nvSpPr>
          <p:cNvPr id="7" name="Rectangle 3"/>
          <p:cNvSpPr/>
          <p:nvPr/>
        </p:nvSpPr>
        <p:spPr>
          <a:xfrm>
            <a:off x="555167" y="926051"/>
            <a:ext cx="6105065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Q:</a:t>
            </a:r>
            <a:r>
              <a:rPr lang="zh-CN" altLang="en-US" sz="2000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为什么介绍日志文件？</a:t>
            </a:r>
            <a:endParaRPr lang="en-US" altLang="zh-CN" sz="2000" dirty="0">
              <a:solidFill>
                <a:srgbClr val="FF0000"/>
              </a:solidFill>
              <a:latin typeface="Courier" charset="0"/>
              <a:cs typeface="Courier" charset="0"/>
              <a:sym typeface="Courier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：公司必须面对的大数据之一。尤其是</a:t>
            </a:r>
            <a:r>
              <a:rPr lang="en-US" altLang="zh-CN" dirty="0" err="1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Facebok</a:t>
            </a:r>
            <a:r>
              <a:rPr lang="zh-CN" altLang="en-US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这些。</a:t>
            </a:r>
            <a:endParaRPr lang="en-US" altLang="zh-CN" dirty="0">
              <a:solidFill>
                <a:srgbClr val="FF0000"/>
              </a:solidFill>
              <a:latin typeface="Courier" charset="0"/>
              <a:cs typeface="Courier" charset="0"/>
              <a:sym typeface="Courier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Courier" charset="0"/>
                <a:cs typeface="Courier" charset="0"/>
                <a:sym typeface="Courier" charset="0"/>
              </a:rPr>
              <a:t>价值高，挖掘用户访问模式，系统运行情况等。</a:t>
            </a:r>
            <a:endParaRPr lang="en-US" dirty="0">
              <a:solidFill>
                <a:srgbClr val="FF0000"/>
              </a:solidFill>
              <a:latin typeface="Courier" charset="0"/>
              <a:cs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436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5646" y="476672"/>
            <a:ext cx="4499006" cy="761998"/>
          </a:xfrm>
        </p:spPr>
        <p:txBody>
          <a:bodyPr/>
          <a:lstStyle/>
          <a:p>
            <a:r>
              <a:rPr lang="zh-CN" altLang="en-US" dirty="0"/>
              <a:t>数据准备现状：总结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9616" y="1628800"/>
            <a:ext cx="7201585" cy="3777623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平台和工具的使用越来越高级。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互联网公司必须对付大数据，从而产生了大数据平台和工具（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Hadoop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系列）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互联网公司所应用和推出的平台与工具正式我们需要的。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工具的选择是随着需求推动，而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需求主要来自于数据的复杂性（量大</a:t>
            </a:r>
            <a:r>
              <a:rPr lang="en-US" altLang="zh-CN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异构性）</a:t>
            </a:r>
            <a:endParaRPr lang="en-US" altLang="zh-CN" sz="2400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en-US" sz="2000" b="1" u="sng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E31DD03-DAD3-412A-AB5F-85C254BBCC6A}"/>
              </a:ext>
            </a:extLst>
          </p:cNvPr>
          <p:cNvSpPr txBox="1"/>
          <p:nvPr/>
        </p:nvSpPr>
        <p:spPr>
          <a:xfrm>
            <a:off x="2483768" y="5649115"/>
            <a:ext cx="435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数据处理是重点和难点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7847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5857" y="3068960"/>
            <a:ext cx="3240360" cy="1152128"/>
          </a:xfrm>
        </p:spPr>
        <p:txBody>
          <a:bodyPr/>
          <a:lstStyle/>
          <a:p>
            <a:r>
              <a:rPr lang="zh-CN" altLang="en-US" dirty="0"/>
              <a:t>结束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3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332656"/>
            <a:ext cx="6480720" cy="1124744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/>
              <a:t>日志文件</a:t>
            </a:r>
            <a:r>
              <a:rPr lang="en-US" sz="3200" dirty="0"/>
              <a:t>Log Files – </a:t>
            </a:r>
            <a:r>
              <a:rPr lang="en-US" sz="3200" dirty="0">
                <a:solidFill>
                  <a:srgbClr val="FF0000"/>
                </a:solidFill>
              </a:rPr>
              <a:t>Syslog</a:t>
            </a:r>
            <a:r>
              <a:rPr lang="zh-CN" altLang="en-US" sz="3200" dirty="0"/>
              <a:t>介绍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dirty="0">
                <a:solidFill>
                  <a:srgbClr val="FF0000"/>
                </a:solidFill>
              </a:rPr>
              <a:t>（系统日志）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27584" y="1772816"/>
            <a:ext cx="81369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0" indent="-342891">
              <a:buFont typeface="Arial"/>
              <a:buChar char="•"/>
            </a:pPr>
            <a:r>
              <a:rPr lang="en-US" sz="2400" u="sng" dirty="0"/>
              <a:t>Developed by Eric Allman </a:t>
            </a:r>
            <a:r>
              <a:rPr lang="en-US" sz="2400" dirty="0"/>
              <a:t>(at </a:t>
            </a:r>
            <a:r>
              <a:rPr lang="en-US" altLang="zh-CN" sz="2400" dirty="0"/>
              <a:t>UC </a:t>
            </a:r>
            <a:r>
              <a:rPr lang="en-US" sz="2400" dirty="0"/>
              <a:t>Berkeley) as part of the </a:t>
            </a:r>
            <a:r>
              <a:rPr lang="en-US" sz="2400" dirty="0" err="1"/>
              <a:t>Sendmail</a:t>
            </a:r>
            <a:r>
              <a:rPr lang="en-US" sz="2400" dirty="0"/>
              <a:t> project</a:t>
            </a:r>
          </a:p>
          <a:p>
            <a:pPr marL="342880" indent="-342891">
              <a:buFont typeface="Arial"/>
              <a:buChar char="•"/>
            </a:pPr>
            <a:r>
              <a:rPr lang="en-US" sz="2400" u="sng" dirty="0"/>
              <a:t>Standardized by the IETF </a:t>
            </a:r>
            <a:r>
              <a:rPr lang="en-US" sz="2400" dirty="0"/>
              <a:t>in RFC 3164 and RFC 5424 (</a:t>
            </a:r>
            <a:r>
              <a:rPr lang="zh-CN" altLang="en-US" sz="2400" dirty="0"/>
              <a:t>已经标准化</a:t>
            </a:r>
            <a:r>
              <a:rPr lang="en-US" sz="2400" dirty="0"/>
              <a:t>)</a:t>
            </a:r>
          </a:p>
          <a:p>
            <a:pPr marL="342880" indent="-342891"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Listens on port 514 using UDP </a:t>
            </a:r>
            <a:r>
              <a:rPr lang="zh-CN" altLang="en-US" sz="2400" dirty="0">
                <a:solidFill>
                  <a:srgbClr val="FF0000"/>
                </a:solidFill>
              </a:rPr>
              <a:t>（默认预留</a:t>
            </a:r>
            <a:r>
              <a:rPr lang="en-US" altLang="zh-CN" sz="2400" dirty="0">
                <a:solidFill>
                  <a:srgbClr val="FF0000"/>
                </a:solidFill>
              </a:rPr>
              <a:t>UDP</a:t>
            </a:r>
            <a:r>
              <a:rPr lang="zh-CN" altLang="en-US" sz="2400" dirty="0">
                <a:solidFill>
                  <a:srgbClr val="FF0000"/>
                </a:solidFill>
              </a:rPr>
              <a:t>端口）</a:t>
            </a:r>
            <a:endParaRPr lang="en-US" sz="2400" dirty="0">
              <a:solidFill>
                <a:srgbClr val="FF0000"/>
              </a:solidFill>
            </a:endParaRPr>
          </a:p>
          <a:p>
            <a:pPr marL="342880" indent="-342891">
              <a:buFont typeface="Arial"/>
              <a:buChar char="•"/>
            </a:pPr>
            <a:r>
              <a:rPr lang="zh-CN" altLang="en-US" sz="2400" u="sng" dirty="0"/>
              <a:t>默认情况下，数据放在</a:t>
            </a:r>
            <a:r>
              <a:rPr lang="en-US" sz="2400" u="sng" dirty="0"/>
              <a:t> /</a:t>
            </a:r>
            <a:r>
              <a:rPr lang="en-US" sz="2400" u="sng" dirty="0" err="1"/>
              <a:t>var</a:t>
            </a:r>
            <a:r>
              <a:rPr lang="en-US" sz="2400" u="sng" dirty="0"/>
              <a:t>/log/ messages</a:t>
            </a:r>
            <a:endParaRPr lang="en-US" sz="2400" dirty="0"/>
          </a:p>
          <a:p>
            <a:pPr marL="342880" indent="-342891">
              <a:buFont typeface="Arial"/>
              <a:buChar char="•"/>
            </a:pPr>
            <a:r>
              <a:rPr lang="en-US" sz="2400" u="sng" dirty="0"/>
              <a:t>Functionality extended</a:t>
            </a:r>
            <a:r>
              <a:rPr lang="zh-CN" altLang="en-US" sz="2400" dirty="0"/>
              <a:t>（功能扩展）</a:t>
            </a:r>
            <a:r>
              <a:rPr lang="en-US" sz="2400" dirty="0"/>
              <a:t>by </a:t>
            </a:r>
            <a:r>
              <a:rPr lang="en-US" sz="2400" u="sng" dirty="0">
                <a:solidFill>
                  <a:srgbClr val="FF0000"/>
                </a:solidFill>
              </a:rPr>
              <a:t>syslog-</a:t>
            </a:r>
            <a:r>
              <a:rPr lang="en-US" sz="2400" u="sng" dirty="0" err="1">
                <a:solidFill>
                  <a:srgbClr val="FF0000"/>
                </a:solidFill>
              </a:rPr>
              <a:t>ng</a:t>
            </a:r>
            <a:r>
              <a:rPr lang="zh-CN" altLang="en-US" sz="2400" dirty="0"/>
              <a:t>（</a:t>
            </a:r>
            <a:r>
              <a:rPr lang="zh-CN" altLang="en-US" sz="2400" u="sng" dirty="0"/>
              <a:t>开源的日志管理解决方案</a:t>
            </a:r>
            <a:r>
              <a:rPr lang="zh-CN" altLang="en-US" sz="2400" dirty="0"/>
              <a:t>）</a:t>
            </a:r>
            <a:r>
              <a:rPr lang="en-US" sz="2400" dirty="0"/>
              <a:t> </a:t>
            </a:r>
            <a:r>
              <a:rPr lang="en-US" sz="2400" u="sng" dirty="0"/>
              <a:t>and </a:t>
            </a:r>
            <a:r>
              <a:rPr lang="en-US" sz="2400" u="sng" dirty="0" err="1"/>
              <a:t>rsyslog</a:t>
            </a:r>
            <a:r>
              <a:rPr lang="en-US" sz="2400" u="sng" dirty="0"/>
              <a:t> </a:t>
            </a:r>
          </a:p>
          <a:p>
            <a:pPr marL="800069" lvl="1" indent="-342891">
              <a:buFont typeface="Arial"/>
              <a:buChar char="•"/>
            </a:pPr>
            <a:r>
              <a:rPr lang="en-US" sz="2400" dirty="0"/>
              <a:t>More complex message formatting</a:t>
            </a:r>
          </a:p>
          <a:p>
            <a:pPr lvl="1"/>
            <a:r>
              <a:rPr lang="en-US" altLang="zh-CN" sz="2400" dirty="0"/>
              <a:t>  </a:t>
            </a:r>
            <a:r>
              <a:rPr lang="zh-CN" altLang="en-US" sz="2400" dirty="0"/>
              <a:t>（更多的复杂消息格式）</a:t>
            </a:r>
            <a:endParaRPr lang="en-US" sz="2400" dirty="0"/>
          </a:p>
          <a:p>
            <a:pPr marL="800069" lvl="1" indent="-342891">
              <a:buFont typeface="Arial"/>
              <a:buChar char="•"/>
            </a:pPr>
            <a:r>
              <a:rPr lang="en-US" sz="2400" u="sng" dirty="0"/>
              <a:t>Content-based filtering </a:t>
            </a:r>
            <a:r>
              <a:rPr lang="zh-CN" altLang="en-US" sz="2400" u="sng" dirty="0"/>
              <a:t>（支持内容过滤）</a:t>
            </a:r>
            <a:endParaRPr lang="en-US" sz="2400" u="sng" dirty="0"/>
          </a:p>
          <a:p>
            <a:pPr marL="800069" lvl="1" indent="-342891">
              <a:buFont typeface="Arial"/>
              <a:buChar char="•"/>
            </a:pPr>
            <a:r>
              <a:rPr lang="en-US" sz="2400" dirty="0"/>
              <a:t>TCP as a transport </a:t>
            </a:r>
            <a:r>
              <a:rPr lang="zh-CN" altLang="en-US" sz="2400" dirty="0"/>
              <a:t>（扩展支持</a:t>
            </a:r>
            <a:r>
              <a:rPr lang="en-US" altLang="zh-CN" sz="2400" dirty="0"/>
              <a:t>TCP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355976" y="2852936"/>
            <a:ext cx="20882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为什么要标准化？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4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037" y="299871"/>
            <a:ext cx="6589200" cy="764704"/>
          </a:xfrm>
        </p:spPr>
        <p:txBody>
          <a:bodyPr/>
          <a:lstStyle/>
          <a:p>
            <a:r>
              <a:rPr lang="en-US" dirty="0"/>
              <a:t>Syslog</a:t>
            </a:r>
            <a:r>
              <a:rPr lang="zh-CN" altLang="en-US" dirty="0">
                <a:solidFill>
                  <a:srgbClr val="FF0000"/>
                </a:solidFill>
              </a:rPr>
              <a:t>（系统日志）例子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307" y="1251310"/>
            <a:ext cx="910383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dhcp-47-129:DataScienceS14 Michael$ syslog -w 10</a:t>
            </a:r>
          </a:p>
          <a:p>
            <a:r>
              <a:rPr lang="en-US" sz="1600" dirty="0"/>
              <a:t>Feb  3 15:18:11 dhcp-47-129 </a:t>
            </a:r>
            <a:r>
              <a:rPr lang="en-US" sz="1600" b="1" dirty="0" err="1"/>
              <a:t>Evernote</a:t>
            </a:r>
            <a:r>
              <a:rPr lang="en-US" sz="1600" b="1" dirty="0"/>
              <a:t>[1140</a:t>
            </a:r>
            <a:r>
              <a:rPr lang="en-US" sz="1600" dirty="0"/>
              <a:t>] &lt;</a:t>
            </a:r>
            <a:r>
              <a:rPr lang="en-US" sz="1600" b="1" dirty="0"/>
              <a:t>Warning</a:t>
            </a:r>
            <a:r>
              <a:rPr lang="en-US" sz="1600" dirty="0"/>
              <a:t>&gt;: -[</a:t>
            </a:r>
            <a:r>
              <a:rPr lang="en-US" sz="1600" dirty="0" err="1"/>
              <a:t>EDAMAccounting</a:t>
            </a:r>
            <a:r>
              <a:rPr lang="en-US" sz="1600" dirty="0"/>
              <a:t> read:]: </a:t>
            </a:r>
            <a:r>
              <a:rPr lang="en-US" sz="1600" b="1" dirty="0"/>
              <a:t>unexpected</a:t>
            </a:r>
            <a:r>
              <a:rPr lang="en-US" sz="1600" dirty="0"/>
              <a:t> field ID 23 with type 8.  </a:t>
            </a:r>
            <a:r>
              <a:rPr lang="en-US" sz="1600" b="1" dirty="0"/>
              <a:t>Skipping</a:t>
            </a:r>
            <a:r>
              <a:rPr lang="en-US" sz="1600" dirty="0"/>
              <a:t>.</a:t>
            </a:r>
            <a:endParaRPr lang="en-US" sz="1600" b="1" dirty="0"/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EDAMUser</a:t>
            </a:r>
            <a:r>
              <a:rPr lang="en-US" sz="1600" dirty="0"/>
              <a:t> read:]: unexpected field ID 17 with type 12.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EDAMAuthenticationResult</a:t>
            </a:r>
            <a:r>
              <a:rPr lang="en-US" sz="1600" dirty="0"/>
              <a:t> read:]: unexpected field ID 6 with type 11.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EDAMAuthenticationResult</a:t>
            </a:r>
            <a:r>
              <a:rPr lang="en-US" sz="1600" dirty="0"/>
              <a:t> read:]: unexpected field ID 7 with type 11.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EDAMAccounting</a:t>
            </a:r>
            <a:r>
              <a:rPr lang="en-US" sz="1600" dirty="0"/>
              <a:t> read:]: unexpected field ID 19 with type 8.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EDAMAccounting</a:t>
            </a:r>
            <a:r>
              <a:rPr lang="en-US" sz="1600" dirty="0"/>
              <a:t> read:]: unexpected field ID 23 with type 8.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EDAMUser</a:t>
            </a:r>
            <a:r>
              <a:rPr lang="en-US" sz="1600" dirty="0"/>
              <a:t> read:]: unexpected field ID 17 with type 12.  Skipping.</a:t>
            </a:r>
          </a:p>
          <a:p>
            <a:r>
              <a:rPr lang="en-US" sz="1600" dirty="0"/>
              <a:t>Feb  3 15:18:11 dhcp-47-129 </a:t>
            </a:r>
            <a:r>
              <a:rPr lang="en-US" sz="1600" dirty="0" err="1"/>
              <a:t>Evernote</a:t>
            </a:r>
            <a:r>
              <a:rPr lang="en-US" sz="1600" dirty="0"/>
              <a:t>[1140] &lt;Warning&gt;: -[</a:t>
            </a:r>
            <a:r>
              <a:rPr lang="en-US" sz="1600" dirty="0" err="1"/>
              <a:t>EDAMSyncState</a:t>
            </a:r>
            <a:r>
              <a:rPr lang="en-US" sz="1600" dirty="0"/>
              <a:t> read:]: unexpected field ID 5 with type 10.  Skipping.</a:t>
            </a:r>
          </a:p>
          <a:p>
            <a:r>
              <a:rPr lang="en-US" sz="1600" dirty="0"/>
              <a:t>Feb  3 15:18:49 dhcp-47-129 </a:t>
            </a:r>
            <a:r>
              <a:rPr lang="en-US" sz="1600" dirty="0" err="1"/>
              <a:t>com.apple.mtmd</a:t>
            </a:r>
            <a:r>
              <a:rPr lang="en-US" sz="1600" dirty="0"/>
              <a:t>[47] &lt;Notice&gt;: low priority thinning needed for volume Macintosh HD (/) with 18.9 &lt;= 20.0 </a:t>
            </a:r>
            <a:r>
              <a:rPr lang="en-US" sz="1600" dirty="0" err="1"/>
              <a:t>pct</a:t>
            </a:r>
            <a:r>
              <a:rPr lang="en-US" sz="1600" dirty="0"/>
              <a:t> free space</a:t>
            </a:r>
            <a:r>
              <a:rPr lang="en-US" dirty="0"/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2217" y="6150114"/>
            <a:ext cx="756084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系统日志是每个大系统必备，用于问题排查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（因为系统出问题时，人员未必在现场，需要依靠日志来看问题）。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71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86389"/>
            <a:ext cx="6768752" cy="764704"/>
          </a:xfrm>
        </p:spPr>
        <p:txBody>
          <a:bodyPr/>
          <a:lstStyle/>
          <a:p>
            <a:r>
              <a:rPr lang="en-US" dirty="0"/>
              <a:t>Syslog – </a:t>
            </a:r>
            <a:r>
              <a:rPr lang="en-US" dirty="0">
                <a:solidFill>
                  <a:srgbClr val="FF0000"/>
                </a:solidFill>
              </a:rPr>
              <a:t>XML </a:t>
            </a:r>
            <a:r>
              <a:rPr lang="zh-CN" altLang="en-US" dirty="0">
                <a:solidFill>
                  <a:srgbClr val="FF0000"/>
                </a:solidFill>
              </a:rPr>
              <a:t>格式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9693" y="1046035"/>
            <a:ext cx="891449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dhcp-47-129:DataScienceS14 Michael$ syslog -w 1 -F xml</a:t>
            </a:r>
          </a:p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&lt;!DOCTYPE </a:t>
            </a:r>
            <a:r>
              <a:rPr lang="en-US" dirty="0" err="1"/>
              <a:t>plist</a:t>
            </a:r>
            <a:r>
              <a:rPr lang="en-US" dirty="0"/>
              <a:t> PUBLIC "-//Apple Computer//DTD PLIST 1.0//EN" "http://</a:t>
            </a:r>
            <a:r>
              <a:rPr lang="en-US" dirty="0" err="1"/>
              <a:t>www.apple.com</a:t>
            </a:r>
            <a:r>
              <a:rPr lang="en-US" dirty="0"/>
              <a:t>/DTDs/PropertyList-1.0.dtd"&gt;</a:t>
            </a:r>
          </a:p>
          <a:p>
            <a:r>
              <a:rPr lang="en-US" dirty="0"/>
              <a:t>&lt;</a:t>
            </a:r>
            <a:r>
              <a:rPr lang="en-US" dirty="0" err="1"/>
              <a:t>plist</a:t>
            </a:r>
            <a:r>
              <a:rPr lang="en-US" dirty="0"/>
              <a:t> version="1.0"&gt;</a:t>
            </a:r>
          </a:p>
          <a:p>
            <a:r>
              <a:rPr lang="en-US" dirty="0"/>
              <a:t>&lt;array&gt;</a:t>
            </a:r>
          </a:p>
          <a:p>
            <a:r>
              <a:rPr lang="en-US" sz="1400" dirty="0"/>
              <a:t>	&lt;</a:t>
            </a:r>
            <a:r>
              <a:rPr lang="en-US" sz="1600" dirty="0" err="1"/>
              <a:t>dict</a:t>
            </a:r>
            <a:r>
              <a:rPr lang="en-US" sz="1600" dirty="0"/>
              <a:t>&gt;</a:t>
            </a:r>
          </a:p>
          <a:p>
            <a:r>
              <a:rPr lang="en-US" sz="1200" dirty="0"/>
              <a:t>		</a:t>
            </a:r>
            <a:r>
              <a:rPr lang="en-US" sz="2400" b="1" dirty="0"/>
              <a:t>&lt;key&gt;</a:t>
            </a:r>
            <a:r>
              <a:rPr lang="en-US" sz="2400" b="1" dirty="0" err="1"/>
              <a:t>ASLMessageID</a:t>
            </a:r>
            <a:r>
              <a:rPr lang="en-US" sz="2400" b="1" dirty="0"/>
              <a:t>&lt;/key&gt;</a:t>
            </a:r>
          </a:p>
          <a:p>
            <a:r>
              <a:rPr lang="en-US" sz="1100" dirty="0"/>
              <a:t>		</a:t>
            </a:r>
            <a:r>
              <a:rPr lang="en-US" sz="1200" dirty="0"/>
              <a:t>&lt;string&gt;3280612&lt;/string&gt;</a:t>
            </a:r>
          </a:p>
          <a:p>
            <a:r>
              <a:rPr lang="en-US" sz="1200" dirty="0"/>
              <a:t>		&lt;key&gt;Time&lt;/key&gt;</a:t>
            </a:r>
          </a:p>
          <a:p>
            <a:r>
              <a:rPr lang="en-US" sz="1200" dirty="0"/>
              <a:t>		&lt;string&gt;Feb  3 15:18:49&lt;/string&gt;</a:t>
            </a:r>
          </a:p>
          <a:p>
            <a:r>
              <a:rPr lang="en-US" sz="1200" dirty="0"/>
              <a:t>		&lt;key&gt;</a:t>
            </a:r>
            <a:r>
              <a:rPr lang="en-US" sz="1200" dirty="0" err="1"/>
              <a:t>TimeNanoSec</a:t>
            </a:r>
            <a:r>
              <a:rPr lang="en-US" sz="1200" dirty="0"/>
              <a:t>&lt;/key&gt;</a:t>
            </a:r>
          </a:p>
          <a:p>
            <a:r>
              <a:rPr lang="en-US" sz="1200" dirty="0"/>
              <a:t>		&lt;string&gt;608197000&lt;/string&gt;</a:t>
            </a:r>
          </a:p>
          <a:p>
            <a:r>
              <a:rPr lang="en-US" sz="1200" dirty="0"/>
              <a:t>		</a:t>
            </a:r>
            <a:r>
              <a:rPr lang="en-US" sz="2000" dirty="0"/>
              <a:t>&lt;string&gt;47&lt;/string&gt;</a:t>
            </a:r>
          </a:p>
          <a:p>
            <a:r>
              <a:rPr lang="en-US" sz="1200" dirty="0"/>
              <a:t>		&lt;key&gt;UID&lt;/key&gt;</a:t>
            </a:r>
          </a:p>
          <a:p>
            <a:r>
              <a:rPr lang="en-US" sz="1200" dirty="0"/>
              <a:t>		&lt;key&gt;GID&lt;/key&gt;</a:t>
            </a:r>
          </a:p>
          <a:p>
            <a:r>
              <a:rPr lang="en-US" sz="1200" dirty="0"/>
              <a:t>		&lt;key&gt;Sender&lt;/key&gt;</a:t>
            </a:r>
          </a:p>
          <a:p>
            <a:r>
              <a:rPr lang="en-US" sz="1200" dirty="0"/>
              <a:t>		&lt;string&gt;</a:t>
            </a:r>
            <a:r>
              <a:rPr lang="en-US" sz="1200" dirty="0" err="1"/>
              <a:t>com.apple.mtmd</a:t>
            </a:r>
            <a:r>
              <a:rPr lang="en-US" sz="1200" dirty="0"/>
              <a:t>&lt;/string&gt;</a:t>
            </a:r>
          </a:p>
          <a:p>
            <a:r>
              <a:rPr lang="en-US" sz="1200" dirty="0"/>
              <a:t>		&lt;key&gt;Facility&lt;/key&gt;</a:t>
            </a:r>
          </a:p>
          <a:p>
            <a:r>
              <a:rPr lang="en-US" sz="1200" dirty="0"/>
              <a:t>		&lt;string&gt;daemon&lt;/string&gt;</a:t>
            </a:r>
          </a:p>
          <a:p>
            <a:r>
              <a:rPr lang="en-US" sz="1200" dirty="0"/>
              <a:t>		&lt;key&gt;Message&lt;/key&gt;</a:t>
            </a:r>
          </a:p>
          <a:p>
            <a:r>
              <a:rPr lang="en-US" sz="1200" dirty="0"/>
              <a:t>		&lt;string&gt;low priority thinning needed for volume Macintosh HD (/) with 18.9 &amp;</a:t>
            </a:r>
            <a:r>
              <a:rPr lang="en-US" sz="1200" dirty="0" err="1"/>
              <a:t>lt</a:t>
            </a:r>
            <a:r>
              <a:rPr lang="en-US" sz="1200" dirty="0"/>
              <a:t>;= 20.0 </a:t>
            </a:r>
            <a:r>
              <a:rPr lang="en-US" sz="1200" dirty="0" err="1"/>
              <a:t>pct</a:t>
            </a:r>
            <a:r>
              <a:rPr lang="en-US" sz="1200" dirty="0"/>
              <a:t> free space &lt;/string&gt;</a:t>
            </a:r>
          </a:p>
          <a:p>
            <a:r>
              <a:rPr lang="en-US" sz="1200" dirty="0"/>
              <a:t>	&lt;/</a:t>
            </a:r>
            <a:r>
              <a:rPr lang="en-US" sz="1200" dirty="0" err="1"/>
              <a:t>dict</a:t>
            </a:r>
            <a:r>
              <a:rPr lang="en-US" sz="1200" dirty="0"/>
              <a:t>&gt;</a:t>
            </a:r>
          </a:p>
          <a:p>
            <a:r>
              <a:rPr lang="en-US" sz="1200" dirty="0"/>
              <a:t>&lt;/array&gt;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plist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9688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7440" y="260648"/>
            <a:ext cx="6589200" cy="7920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XML Format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467544" y="1052736"/>
            <a:ext cx="853244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XML</a:t>
            </a:r>
            <a:r>
              <a:rPr lang="zh-CN" altLang="en-US" sz="2000" dirty="0"/>
              <a:t>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X</a:t>
            </a:r>
            <a:r>
              <a:rPr lang="en-US" altLang="zh-CN" sz="2000" dirty="0" err="1"/>
              <a:t>tensible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</a:t>
            </a:r>
            <a:r>
              <a:rPr lang="en-US" altLang="zh-CN" sz="2000" dirty="0"/>
              <a:t>arkup </a:t>
            </a:r>
            <a:r>
              <a:rPr lang="en-US" altLang="zh-CN" sz="2000" dirty="0">
                <a:solidFill>
                  <a:srgbClr val="FF0000"/>
                </a:solidFill>
              </a:rPr>
              <a:t>L</a:t>
            </a:r>
            <a:r>
              <a:rPr lang="en-US" altLang="zh-CN" sz="2000" dirty="0"/>
              <a:t>anguage </a:t>
            </a:r>
            <a:r>
              <a:rPr lang="zh-CN" altLang="en-US" sz="2000" dirty="0"/>
              <a:t>）</a:t>
            </a:r>
            <a:r>
              <a:rPr lang="zh-CN" altLang="en-US" sz="2000" b="1" dirty="0"/>
              <a:t>可扩展标记语言，</a:t>
            </a:r>
            <a:r>
              <a:rPr lang="zh-CN" altLang="en-US" sz="2000" dirty="0"/>
              <a:t>是一种</a:t>
            </a:r>
            <a:r>
              <a:rPr lang="zh-CN" altLang="en-US" sz="2000" i="1" u="sng" dirty="0">
                <a:solidFill>
                  <a:srgbClr val="FF0000"/>
                </a:solidFill>
              </a:rPr>
              <a:t>简单的数据存储语言</a:t>
            </a:r>
            <a:r>
              <a:rPr lang="zh-CN" altLang="en-US" sz="2000" dirty="0"/>
              <a:t>，使用一系列简单的</a:t>
            </a:r>
            <a:r>
              <a:rPr lang="zh-CN" altLang="en-US" sz="2000" u="sng" dirty="0"/>
              <a:t>标记描述数据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XML</a:t>
            </a:r>
            <a:r>
              <a:rPr lang="zh-CN" altLang="en-US" sz="2000" dirty="0"/>
              <a:t>是</a:t>
            </a:r>
            <a:r>
              <a:rPr lang="en-US" sz="2000" dirty="0"/>
              <a:t>W3C</a:t>
            </a:r>
            <a:r>
              <a:rPr lang="zh-CN" altLang="en-US" sz="2000" dirty="0"/>
              <a:t>（ 万维网联盟</a:t>
            </a:r>
            <a:r>
              <a:rPr lang="en-US" altLang="zh-CN" sz="2000" dirty="0"/>
              <a:t>(</a:t>
            </a:r>
            <a:r>
              <a:rPr lang="en-US" sz="2000" dirty="0"/>
              <a:t>World Wide Web Consortium) </a:t>
            </a:r>
            <a:r>
              <a:rPr lang="zh-CN" altLang="en-US" sz="2000" dirty="0"/>
              <a:t>）制定的。 </a:t>
            </a:r>
            <a:r>
              <a:rPr lang="en-US" altLang="zh-CN" sz="2000" dirty="0"/>
              <a:t>IBM</a:t>
            </a:r>
            <a:r>
              <a:rPr lang="zh-CN" altLang="en-US" sz="2000" dirty="0"/>
              <a:t>从</a:t>
            </a:r>
            <a:r>
              <a:rPr lang="en-US" altLang="zh-CN" sz="2000" dirty="0"/>
              <a:t>60</a:t>
            </a:r>
            <a:r>
              <a:rPr lang="zh-CN" altLang="en-US" sz="2000" dirty="0"/>
              <a:t>年代就开始发展的</a:t>
            </a:r>
            <a:r>
              <a:rPr lang="zh-CN" altLang="en-US" sz="2000" dirty="0">
                <a:solidFill>
                  <a:srgbClr val="FF0000"/>
                </a:solidFill>
              </a:rPr>
              <a:t>通用标记语言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XML</a:t>
            </a:r>
            <a:r>
              <a:rPr lang="zh-CN" altLang="en-US" sz="2000" dirty="0"/>
              <a:t>其</a:t>
            </a:r>
            <a:r>
              <a:rPr lang="zh-CN" altLang="en-US" sz="2000" u="sng" dirty="0"/>
              <a:t>占用的空间比二进制数据要占用更多的空间</a:t>
            </a:r>
            <a:r>
              <a:rPr lang="zh-CN" altLang="en-US" sz="2000" dirty="0"/>
              <a:t>（</a:t>
            </a:r>
            <a:r>
              <a:rPr lang="zh-CN" altLang="en-US" sz="2000" dirty="0">
                <a:solidFill>
                  <a:srgbClr val="FF0000"/>
                </a:solidFill>
              </a:rPr>
              <a:t>其实就是因为带结构，半结构化数据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XML</a:t>
            </a:r>
            <a:r>
              <a:rPr lang="zh-CN" altLang="en-US" sz="2000" dirty="0"/>
              <a:t>的</a:t>
            </a:r>
            <a:r>
              <a:rPr lang="zh-CN" altLang="en-US" sz="2000" u="sng" dirty="0"/>
              <a:t>简单</a:t>
            </a:r>
            <a:r>
              <a:rPr lang="zh-CN" altLang="en-US" sz="2000" dirty="0"/>
              <a:t>使其易于</a:t>
            </a:r>
            <a:r>
              <a:rPr lang="zh-CN" altLang="en-US" sz="2400" b="1" u="sng" dirty="0"/>
              <a:t>在任何应用程序中读写数据</a:t>
            </a:r>
            <a:r>
              <a:rPr lang="zh-CN" altLang="en-US" sz="2000" dirty="0"/>
              <a:t>，</a:t>
            </a:r>
            <a:r>
              <a:rPr lang="zh-CN" altLang="en-US" sz="2000" b="1" dirty="0"/>
              <a:t>这使</a:t>
            </a:r>
            <a:r>
              <a:rPr lang="en-US" altLang="zh-CN" sz="2000" b="1" dirty="0"/>
              <a:t>XML</a:t>
            </a:r>
            <a:r>
              <a:rPr lang="zh-CN" altLang="en-US" sz="2000" b="1" dirty="0"/>
              <a:t>很快成为数据交换的流行的公共语言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</a:t>
            </a:r>
            <a:r>
              <a:rPr lang="en-US" sz="2000" dirty="0" err="1"/>
              <a:t>Windows、Mac</a:t>
            </a:r>
            <a:r>
              <a:rPr lang="en-US" sz="2000" dirty="0"/>
              <a:t> OS, Linux</a:t>
            </a:r>
            <a:r>
              <a:rPr lang="zh-CN" altLang="en-US" sz="2000" dirty="0"/>
              <a:t>，以及现在很多架构都用</a:t>
            </a:r>
            <a:r>
              <a:rPr lang="en-US" altLang="zh-CN" sz="2000" dirty="0"/>
              <a:t>XML</a:t>
            </a:r>
            <a:r>
              <a:rPr lang="zh-CN" altLang="en-US" sz="2000" dirty="0"/>
              <a:t>（</a:t>
            </a:r>
            <a:r>
              <a:rPr lang="zh-CN" altLang="en-US" sz="2000" b="1" u="sng" dirty="0"/>
              <a:t>配置文件</a:t>
            </a:r>
            <a:r>
              <a:rPr lang="zh-CN" altLang="en-US" sz="2000" dirty="0"/>
              <a:t>）</a:t>
            </a:r>
            <a:endParaRPr lang="en-US" altLang="zh-CN" sz="2400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zh-CN" sz="2400" dirty="0"/>
              <a:t>HTML</a:t>
            </a:r>
            <a:r>
              <a:rPr lang="zh-CN" altLang="en-US" sz="2400" dirty="0"/>
              <a:t>（</a:t>
            </a:r>
            <a:r>
              <a:rPr lang="en-US" sz="2400" i="1" dirty="0"/>
              <a:t> </a:t>
            </a:r>
            <a:r>
              <a:rPr lang="en-US" sz="2400" i="1" dirty="0" err="1">
                <a:solidFill>
                  <a:srgbClr val="FF0000"/>
                </a:solidFill>
              </a:rPr>
              <a:t>H</a:t>
            </a:r>
            <a:r>
              <a:rPr lang="en-US" sz="2400" i="1" dirty="0" err="1"/>
              <a:t>yper</a:t>
            </a:r>
            <a:r>
              <a:rPr lang="en-US" sz="2400" i="1" dirty="0" err="1">
                <a:solidFill>
                  <a:srgbClr val="FF0000"/>
                </a:solidFill>
              </a:rPr>
              <a:t>T</a:t>
            </a:r>
            <a:r>
              <a:rPr lang="en-US" sz="2400" i="1" dirty="0" err="1"/>
              <a:t>ext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M</a:t>
            </a:r>
            <a:r>
              <a:rPr lang="en-US" sz="2400" i="1" dirty="0"/>
              <a:t>arkup </a:t>
            </a:r>
            <a:r>
              <a:rPr lang="en-US" sz="2400" i="1" dirty="0">
                <a:solidFill>
                  <a:srgbClr val="FF0000"/>
                </a:solidFill>
              </a:rPr>
              <a:t>L</a:t>
            </a:r>
            <a:r>
              <a:rPr lang="en-US" sz="2400" i="1" dirty="0"/>
              <a:t>anguage 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也是一种可扩展标记语言。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</a:rPr>
              <a:t>HTML VS XML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    XML</a:t>
            </a:r>
            <a:r>
              <a:rPr lang="zh-CN" altLang="en-US" sz="2000" dirty="0"/>
              <a:t>的宗旨是用来</a:t>
            </a:r>
            <a:r>
              <a:rPr lang="zh-CN" altLang="en-US" sz="2000" b="1" u="sng" dirty="0">
                <a:solidFill>
                  <a:srgbClr val="FF0000"/>
                </a:solidFill>
              </a:rPr>
              <a:t>传输数据</a:t>
            </a:r>
            <a:r>
              <a:rPr lang="zh-CN" altLang="en-US" sz="2000" dirty="0"/>
              <a:t>的；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HTML</a:t>
            </a:r>
            <a:r>
              <a:rPr lang="zh-CN" altLang="en-US" sz="2000" dirty="0"/>
              <a:t>主要用于</a:t>
            </a:r>
            <a:r>
              <a:rPr lang="zh-CN" altLang="en-US" sz="2000" b="1" u="sng" dirty="0">
                <a:solidFill>
                  <a:srgbClr val="FF0000"/>
                </a:solidFill>
              </a:rPr>
              <a:t>显示数据</a:t>
            </a:r>
            <a:r>
              <a:rPr lang="zh-CN" altLang="en-US" sz="2000" dirty="0"/>
              <a:t>；</a:t>
            </a:r>
            <a:endParaRPr lang="en-US" altLang="zh-CN" sz="2000" dirty="0"/>
          </a:p>
        </p:txBody>
      </p:sp>
      <p:sp>
        <p:nvSpPr>
          <p:cNvPr id="4" name="圆角矩形 3"/>
          <p:cNvSpPr/>
          <p:nvPr/>
        </p:nvSpPr>
        <p:spPr>
          <a:xfrm>
            <a:off x="755576" y="5981898"/>
            <a:ext cx="7200800" cy="764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19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9131" y="295264"/>
            <a:ext cx="4580384" cy="53869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Twitter</a:t>
            </a:r>
            <a:r>
              <a:rPr lang="zh-CN" altLang="en-US" dirty="0"/>
              <a:t>：</a:t>
            </a:r>
            <a:r>
              <a:rPr lang="en-US" dirty="0"/>
              <a:t>Tweet </a:t>
            </a:r>
            <a:r>
              <a:rPr lang="en-US" dirty="0">
                <a:solidFill>
                  <a:srgbClr val="FF0000"/>
                </a:solidFill>
              </a:rPr>
              <a:t>JSON</a:t>
            </a:r>
            <a:r>
              <a:rPr lang="en-US" dirty="0"/>
              <a:t> Format</a:t>
            </a:r>
          </a:p>
        </p:txBody>
      </p:sp>
      <p:pic>
        <p:nvPicPr>
          <p:cNvPr id="5" name="Picture 4" descr="map-of-a-tweet-cop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3" y="833955"/>
            <a:ext cx="7799397" cy="94345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7204" y="2333449"/>
            <a:ext cx="8519119" cy="1990039"/>
            <a:chOff x="457200" y="2333445"/>
            <a:chExt cx="8519118" cy="1990038"/>
          </a:xfrm>
        </p:grpSpPr>
        <p:pic>
          <p:nvPicPr>
            <p:cNvPr id="6" name="Picture 5" descr="map-of-a-tweet-copy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" r="18327" b="85771"/>
            <a:stretch/>
          </p:blipFill>
          <p:spPr>
            <a:xfrm>
              <a:off x="457200" y="2333445"/>
              <a:ext cx="8519118" cy="1990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154884" y="2604555"/>
              <a:ext cx="2640094" cy="105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" y="81215"/>
            <a:ext cx="1042988" cy="9667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54994" y="309339"/>
            <a:ext cx="1979712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J</a:t>
            </a:r>
            <a:r>
              <a:rPr lang="en-US" b="1" dirty="0"/>
              <a:t>SON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JavaScript Object Notation, </a:t>
            </a:r>
            <a:r>
              <a:rPr lang="en-US" dirty="0"/>
              <a:t>JS </a:t>
            </a:r>
            <a:r>
              <a:rPr lang="zh-CN" altLang="en-US" dirty="0"/>
              <a:t>对象标记</a:t>
            </a:r>
            <a:r>
              <a:rPr lang="en-US" altLang="zh-CN" dirty="0"/>
              <a:t>) </a:t>
            </a:r>
            <a:r>
              <a:rPr lang="zh-CN" altLang="en-US" dirty="0"/>
              <a:t>是一种</a:t>
            </a:r>
            <a:r>
              <a:rPr lang="zh-CN" altLang="en-US" b="1" u="sng" dirty="0"/>
              <a:t>轻量级的数据交换</a:t>
            </a:r>
            <a:r>
              <a:rPr lang="zh-CN" altLang="en-US" b="1" dirty="0"/>
              <a:t>格式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4514" y="188640"/>
            <a:ext cx="6589200" cy="716658"/>
          </a:xfrm>
        </p:spPr>
        <p:txBody>
          <a:bodyPr>
            <a:normAutofit/>
          </a:bodyPr>
          <a:lstStyle/>
          <a:p>
            <a:r>
              <a:rPr lang="zh-CN" altLang="en-US" dirty="0"/>
              <a:t>新浪微博的</a:t>
            </a:r>
            <a:r>
              <a:rPr lang="en-US" altLang="zh-CN" dirty="0"/>
              <a:t>JSON</a:t>
            </a:r>
            <a:r>
              <a:rPr lang="zh-CN" altLang="en-US" dirty="0"/>
              <a:t>结构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3" y="808162"/>
            <a:ext cx="6496050" cy="585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12160" y="268675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</a:t>
            </a:r>
            <a:r>
              <a:rPr lang="en-US" altLang="zh-CN" sz="2400" b="1" u="sng" dirty="0">
                <a:solidFill>
                  <a:srgbClr val="FF0000"/>
                </a:solidFill>
              </a:rPr>
              <a:t>name: value)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3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3367" y="5517232"/>
            <a:ext cx="7591121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302" y="264415"/>
            <a:ext cx="8167186" cy="681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About JSON Format</a:t>
            </a:r>
            <a:r>
              <a:rPr lang="zh-CN" altLang="en-US" dirty="0"/>
              <a:t>：</a:t>
            </a:r>
            <a:r>
              <a:rPr lang="en-US" altLang="zh-CN" dirty="0"/>
              <a:t>You need to know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043608" y="1197145"/>
            <a:ext cx="792088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J</a:t>
            </a:r>
            <a:r>
              <a:rPr lang="en-US" sz="2000" b="1" dirty="0"/>
              <a:t>SON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JavaScript Object Notation, </a:t>
            </a:r>
            <a:r>
              <a:rPr lang="en-US" sz="2000" dirty="0"/>
              <a:t>JS </a:t>
            </a:r>
            <a:r>
              <a:rPr lang="zh-CN" altLang="en-US" sz="2000" dirty="0"/>
              <a:t>对象标记</a:t>
            </a:r>
            <a:r>
              <a:rPr lang="en-US" altLang="zh-CN" sz="2000" dirty="0"/>
              <a:t>) 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zh-CN" altLang="en-US" sz="2000" dirty="0" smtClean="0"/>
              <a:t>一</a:t>
            </a:r>
            <a:r>
              <a:rPr lang="zh-CN" altLang="en-US" sz="2000" b="1" dirty="0"/>
              <a:t>种</a:t>
            </a:r>
            <a:r>
              <a:rPr lang="zh-CN" altLang="en-US" sz="2000" b="1" dirty="0">
                <a:solidFill>
                  <a:srgbClr val="FF0000"/>
                </a:solidFill>
              </a:rPr>
              <a:t>轻量级</a:t>
            </a:r>
            <a:r>
              <a:rPr lang="zh-CN" altLang="en-US" sz="2000" b="1" dirty="0"/>
              <a:t>的数据交换格式</a:t>
            </a:r>
            <a:endParaRPr lang="en-US" altLang="zh-CN" sz="2000" b="1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zh-CN" dirty="0"/>
              <a:t>JSON</a:t>
            </a:r>
            <a:r>
              <a:rPr lang="zh-CN" altLang="en-US" dirty="0"/>
              <a:t>脱胎于 </a:t>
            </a:r>
            <a:r>
              <a:rPr lang="en-US" dirty="0">
                <a:hlinkClick r:id="rId2" tooltip="JavaScript"/>
              </a:rPr>
              <a:t>JavaScript</a:t>
            </a:r>
            <a:r>
              <a:rPr lang="en-US" dirty="0"/>
              <a:t>(</a:t>
            </a:r>
            <a:r>
              <a:rPr lang="zh-CN" altLang="en-US" b="1" u="sng" dirty="0"/>
              <a:t>功能很强大</a:t>
            </a:r>
            <a:r>
              <a:rPr lang="en-US" altLang="zh-CN" b="1" u="sng" dirty="0"/>
              <a:t>,</a:t>
            </a:r>
            <a:r>
              <a:rPr lang="en-US" altLang="zh-CN" b="1" u="sng" dirty="0">
                <a:solidFill>
                  <a:srgbClr val="FF0000"/>
                </a:solidFill>
              </a:rPr>
              <a:t>GMAIL</a:t>
            </a:r>
            <a:r>
              <a:rPr lang="en-US" dirty="0"/>
              <a:t>)，</a:t>
            </a:r>
            <a:r>
              <a:rPr lang="zh-CN" altLang="en-US" dirty="0"/>
              <a:t>但目前很多</a:t>
            </a:r>
            <a:r>
              <a:rPr lang="zh-CN" altLang="en-US" dirty="0">
                <a:hlinkClick r:id="rId3" tooltip="编程语言"/>
              </a:rPr>
              <a:t>编程语言</a:t>
            </a:r>
            <a:r>
              <a:rPr lang="zh-CN" altLang="en-US" dirty="0"/>
              <a:t>都支持 </a:t>
            </a:r>
            <a:r>
              <a:rPr lang="en-US" dirty="0"/>
              <a:t>JSON </a:t>
            </a:r>
            <a:r>
              <a:rPr lang="zh-CN" altLang="en-US" dirty="0"/>
              <a:t>格式数据的生成和解析。</a:t>
            </a:r>
            <a:endParaRPr lang="en-US" altLang="zh-CN" b="1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zh-CN" altLang="en-US" dirty="0"/>
              <a:t>采用完全</a:t>
            </a:r>
            <a:r>
              <a:rPr lang="zh-CN" altLang="en-US" u="sng" dirty="0">
                <a:solidFill>
                  <a:srgbClr val="FF0000"/>
                </a:solidFill>
              </a:rPr>
              <a:t>独立于编程语言的文本格式</a:t>
            </a:r>
            <a:r>
              <a:rPr lang="zh-CN" altLang="en-US" dirty="0"/>
              <a:t>来存储和表示数据，采用了类似于</a:t>
            </a:r>
            <a:r>
              <a:rPr lang="en-US" altLang="zh-CN" dirty="0"/>
              <a:t>C</a:t>
            </a:r>
            <a:r>
              <a:rPr lang="zh-CN" altLang="en-US" dirty="0"/>
              <a:t>语言的习惯。</a:t>
            </a: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zh-CN" altLang="en-US" u="sng" dirty="0"/>
              <a:t>易于人阅读和编写。同时也易于机器解析和生成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zh-CN" dirty="0"/>
              <a:t>JSON </a:t>
            </a:r>
            <a:r>
              <a:rPr lang="zh-CN" altLang="en-US" b="1" u="sng" dirty="0"/>
              <a:t>数据格式与语言无关</a:t>
            </a:r>
            <a:r>
              <a:rPr lang="zh-CN" altLang="en-US" dirty="0"/>
              <a:t>，</a:t>
            </a:r>
            <a:r>
              <a:rPr lang="zh-CN" altLang="en-US" u="sng" dirty="0">
                <a:solidFill>
                  <a:srgbClr val="FF0000"/>
                </a:solidFill>
              </a:rPr>
              <a:t>因此</a:t>
            </a:r>
            <a:r>
              <a:rPr lang="en-US" altLang="zh-CN" u="sng" dirty="0">
                <a:solidFill>
                  <a:srgbClr val="FF0000"/>
                </a:solidFill>
              </a:rPr>
              <a:t>JSON</a:t>
            </a:r>
            <a:r>
              <a:rPr lang="zh-CN" altLang="en-US" u="sng" dirty="0">
                <a:solidFill>
                  <a:srgbClr val="FF0000"/>
                </a:solidFill>
              </a:rPr>
              <a:t>成为理想的数据交换语言</a:t>
            </a:r>
            <a:endParaRPr lang="en-US" altLang="zh-CN" u="sng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zh-CN" dirty="0"/>
              <a:t>AJAX </a:t>
            </a:r>
            <a:r>
              <a:rPr lang="zh-CN" altLang="en-US" dirty="0"/>
              <a:t>（</a:t>
            </a:r>
            <a:r>
              <a:rPr lang="zh-CN" altLang="en-US" i="1" dirty="0"/>
              <a:t>异步 </a:t>
            </a:r>
            <a:r>
              <a:rPr lang="en-US" i="1" dirty="0"/>
              <a:t>JavaScript</a:t>
            </a:r>
            <a:r>
              <a:rPr lang="zh-CN" altLang="en-US" i="1" dirty="0"/>
              <a:t>和</a:t>
            </a:r>
            <a:r>
              <a:rPr lang="en-US" i="1" dirty="0"/>
              <a:t>XML</a:t>
            </a:r>
            <a:r>
              <a:rPr lang="zh-CN" altLang="en-US" dirty="0"/>
              <a:t>）编程技术就是采用了</a:t>
            </a:r>
            <a:r>
              <a:rPr lang="en-US" altLang="zh-CN" dirty="0"/>
              <a:t>JSON </a:t>
            </a:r>
            <a:r>
              <a:rPr lang="zh-CN" altLang="en-US" dirty="0"/>
              <a:t>作为数据交换格式。</a:t>
            </a: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zh-CN" altLang="en-US" dirty="0"/>
              <a:t>一些基于文档存储的</a:t>
            </a:r>
            <a:r>
              <a:rPr lang="en-US" altLang="zh-CN" u="sng" dirty="0" err="1"/>
              <a:t>NoSQL</a:t>
            </a:r>
            <a:r>
              <a:rPr lang="zh-CN" altLang="en-US" u="sng" dirty="0"/>
              <a:t>非关系型数据库</a:t>
            </a:r>
            <a:r>
              <a:rPr lang="zh-CN" altLang="en-US" dirty="0">
                <a:solidFill>
                  <a:srgbClr val="FF0000"/>
                </a:solidFill>
              </a:rPr>
              <a:t>选择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作为其数据存储格式</a:t>
            </a:r>
            <a:r>
              <a:rPr lang="zh-CN" altLang="en-US" dirty="0"/>
              <a:t>，比较出名的产品有：</a:t>
            </a:r>
            <a:r>
              <a:rPr lang="en-US" altLang="zh-CN" dirty="0" err="1">
                <a:hlinkClick r:id="rId4" tooltip="MongoDB"/>
              </a:rPr>
              <a:t>MongoDB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19" y="6276939"/>
            <a:ext cx="1346269" cy="5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/>
              <a:t>11-</a:t>
            </a:r>
            <a:fld id="{3331CC1F-D7B5-47C7-8A33-E91A1A47B7BF}" type="slidenum">
              <a:rPr lang="en-US" altLang="zh-CN"/>
              <a:pPr/>
              <a:t>19</a:t>
            </a:fld>
            <a:r>
              <a:rPr lang="en-US" altLang="zh-CN" dirty="0"/>
              <a:t> </a:t>
            </a:r>
          </a:p>
        </p:txBody>
      </p:sp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9205" y="298254"/>
            <a:ext cx="6589199" cy="852346"/>
          </a:xfrm>
        </p:spPr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简介：</a:t>
            </a:r>
            <a:r>
              <a:rPr lang="en-US" altLang="zh-CN" dirty="0"/>
              <a:t>JSON</a:t>
            </a:r>
            <a:r>
              <a:rPr lang="zh-CN" altLang="en-US" dirty="0"/>
              <a:t>语法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5" y="1374512"/>
            <a:ext cx="8532435" cy="5483491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JSON</a:t>
            </a:r>
            <a:r>
              <a:rPr lang="zh-CN" altLang="en-US" sz="2400" dirty="0"/>
              <a:t>构建的结构</a:t>
            </a:r>
          </a:p>
          <a:p>
            <a:pPr lvl="1"/>
            <a:r>
              <a:rPr lang="zh-CN" altLang="en-US" sz="2400" dirty="0"/>
              <a:t> </a:t>
            </a:r>
            <a:r>
              <a:rPr lang="zh-CN" altLang="en-US" sz="2400" b="1" dirty="0"/>
              <a:t>“</a:t>
            </a:r>
            <a:r>
              <a:rPr lang="zh-CN" altLang="en-US" sz="2400" b="1" u="sng" dirty="0"/>
              <a:t>名称</a:t>
            </a:r>
            <a:r>
              <a:rPr lang="en-US" altLang="zh-CN" sz="2400" b="1" u="sng" dirty="0"/>
              <a:t>/</a:t>
            </a:r>
            <a:r>
              <a:rPr lang="zh-CN" altLang="en-US" sz="2400" b="1" u="sng" dirty="0"/>
              <a:t>值”对的集合</a:t>
            </a:r>
            <a:r>
              <a:rPr lang="zh-CN" altLang="en-US" sz="2400" dirty="0"/>
              <a:t>：</a:t>
            </a:r>
            <a:r>
              <a:rPr lang="en-US" altLang="zh-CN" sz="2400" dirty="0"/>
              <a:t>A collection of (</a:t>
            </a:r>
            <a:r>
              <a:rPr lang="en-US" altLang="zh-CN" sz="2400" b="1" u="sng" dirty="0">
                <a:solidFill>
                  <a:srgbClr val="FF0000"/>
                </a:solidFill>
              </a:rPr>
              <a:t>name: value) pairs</a:t>
            </a:r>
            <a:r>
              <a:rPr lang="zh-CN" altLang="en-US" sz="2400" dirty="0" smtClean="0"/>
              <a:t>。与</a:t>
            </a:r>
            <a:r>
              <a:rPr lang="en-US" altLang="zh-CN" sz="2400" dirty="0"/>
              <a:t>( (index</a:t>
            </a:r>
            <a:r>
              <a:rPr lang="zh-CN" altLang="en-US" sz="2400" dirty="0"/>
              <a:t>，</a:t>
            </a:r>
            <a:r>
              <a:rPr lang="en-US" altLang="zh-CN" sz="2400" dirty="0"/>
              <a:t>value</a:t>
            </a:r>
            <a:r>
              <a:rPr lang="zh-CN" altLang="en-US" sz="2400" dirty="0"/>
              <a:t>），（</a:t>
            </a:r>
            <a:r>
              <a:rPr lang="en-US" altLang="zh-CN" sz="2400" dirty="0"/>
              <a:t>key</a:t>
            </a:r>
            <a:r>
              <a:rPr lang="zh-CN" altLang="en-US" sz="2400" dirty="0"/>
              <a:t>，</a:t>
            </a:r>
            <a:r>
              <a:rPr lang="en-US" altLang="zh-CN" sz="2400" dirty="0"/>
              <a:t>value</a:t>
            </a:r>
            <a:r>
              <a:rPr lang="zh-CN" altLang="en-US" sz="2400" dirty="0"/>
              <a:t>））比较</a:t>
            </a:r>
            <a:endParaRPr lang="en-US" altLang="zh-CN" sz="2400" dirty="0"/>
          </a:p>
          <a:p>
            <a:pPr lvl="1"/>
            <a:r>
              <a:rPr lang="zh-CN" altLang="en-US" sz="2400" dirty="0"/>
              <a:t>不同的语言中，它（</a:t>
            </a:r>
            <a:r>
              <a:rPr lang="en-US" altLang="zh-CN" sz="2400" dirty="0"/>
              <a:t>JSON</a:t>
            </a:r>
            <a:r>
              <a:rPr lang="zh-CN" altLang="en-US" sz="2400" dirty="0"/>
              <a:t>）被</a:t>
            </a:r>
            <a:r>
              <a:rPr lang="zh-CN" altLang="en-US" sz="2400" b="1" dirty="0">
                <a:solidFill>
                  <a:srgbClr val="FF0000"/>
                </a:solidFill>
              </a:rPr>
              <a:t>理解</a:t>
            </a:r>
            <a:r>
              <a:rPr lang="zh-CN" altLang="en-US" sz="2400" dirty="0"/>
              <a:t>为</a:t>
            </a:r>
            <a:r>
              <a:rPr lang="zh-CN" altLang="en-US" sz="2400" u="sng" dirty="0"/>
              <a:t>对象</a:t>
            </a:r>
            <a:r>
              <a:rPr lang="en-US" altLang="zh-CN" sz="2400" u="sng" dirty="0"/>
              <a:t>(object)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纪录</a:t>
            </a:r>
            <a:r>
              <a:rPr lang="en-US" altLang="zh-CN" sz="2400" u="sng" dirty="0"/>
              <a:t>(record)</a:t>
            </a:r>
            <a:r>
              <a:rPr lang="zh-CN" altLang="en-US" sz="2400" dirty="0"/>
              <a:t>，</a:t>
            </a:r>
            <a:r>
              <a:rPr lang="zh-CN" altLang="en-US" sz="2400" b="1" u="sng" dirty="0"/>
              <a:t>结构</a:t>
            </a:r>
            <a:r>
              <a:rPr lang="en-US" altLang="zh-CN" sz="2400" b="1" u="sng" dirty="0"/>
              <a:t>(</a:t>
            </a:r>
            <a:r>
              <a:rPr lang="en-US" altLang="zh-CN" sz="2400" b="1" u="sng" dirty="0" err="1"/>
              <a:t>struct</a:t>
            </a:r>
            <a:r>
              <a:rPr lang="en-US" altLang="zh-CN" sz="2400" b="1" u="sng" dirty="0"/>
              <a:t>)</a:t>
            </a:r>
            <a:r>
              <a:rPr lang="en-US" altLang="zh-CN" sz="2400" b="1" dirty="0"/>
              <a:t>(C</a:t>
            </a:r>
            <a:r>
              <a:rPr lang="zh-CN" altLang="en-US" sz="2400" b="1" dirty="0"/>
              <a:t>的对象？</a:t>
            </a:r>
            <a:r>
              <a:rPr lang="en-US" altLang="zh-CN" sz="2400" b="1" dirty="0"/>
              <a:t>)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字典</a:t>
            </a:r>
            <a:r>
              <a:rPr lang="en-US" altLang="zh-CN" sz="2400" u="sng" dirty="0"/>
              <a:t>(dictionary)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哈希表</a:t>
            </a:r>
            <a:r>
              <a:rPr lang="en-US" altLang="zh-CN" sz="2400" u="sng" dirty="0"/>
              <a:t>(hash table)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有键列表</a:t>
            </a:r>
            <a:r>
              <a:rPr lang="en-US" altLang="zh-CN" sz="2400" u="sng" dirty="0"/>
              <a:t>(keyed list)</a:t>
            </a:r>
            <a:r>
              <a:rPr lang="zh-CN" altLang="en-US" sz="2400" dirty="0"/>
              <a:t>，或者关联数组 </a:t>
            </a:r>
            <a:r>
              <a:rPr lang="en-US" altLang="zh-CN" sz="2400" dirty="0"/>
              <a:t>(associative array)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（</a:t>
            </a:r>
            <a:r>
              <a:rPr lang="zh-CN" altLang="en-US" sz="2400" u="sng" dirty="0">
                <a:solidFill>
                  <a:srgbClr val="00CC00"/>
                </a:solidFill>
              </a:rPr>
              <a:t>这也是</a:t>
            </a:r>
            <a:r>
              <a:rPr lang="en-US" altLang="zh-CN" sz="2400" u="sng" dirty="0">
                <a:solidFill>
                  <a:srgbClr val="00CC00"/>
                </a:solidFill>
              </a:rPr>
              <a:t>JSON</a:t>
            </a:r>
            <a:r>
              <a:rPr lang="zh-CN" altLang="en-US" sz="2400" u="sng" dirty="0">
                <a:solidFill>
                  <a:srgbClr val="00CC00"/>
                </a:solidFill>
              </a:rPr>
              <a:t>被广泛接受的原因</a:t>
            </a:r>
            <a:r>
              <a:rPr lang="zh-CN" altLang="en-US" sz="2400" dirty="0"/>
              <a:t>）</a:t>
            </a:r>
          </a:p>
          <a:p>
            <a:pPr marL="457200" lvl="1" indent="0">
              <a:buNone/>
            </a:pPr>
            <a:r>
              <a:rPr lang="zh-CN" altLang="en-US" sz="2400" dirty="0"/>
              <a:t>    </a:t>
            </a:r>
            <a:r>
              <a:rPr lang="zh-CN" altLang="en-US" sz="2400" u="sng" dirty="0"/>
              <a:t>与已有数据结构相似</a:t>
            </a:r>
            <a:r>
              <a:rPr lang="zh-CN" altLang="en-US" sz="2400" dirty="0"/>
              <a:t>。这</a:t>
            </a:r>
            <a:r>
              <a:rPr lang="zh-CN" altLang="en-US" sz="2400" b="1" dirty="0">
                <a:solidFill>
                  <a:srgbClr val="FF0000"/>
                </a:solidFill>
              </a:rPr>
              <a:t>使得</a:t>
            </a:r>
            <a:r>
              <a:rPr lang="en-US" altLang="zh-CN" sz="2400" b="1" dirty="0">
                <a:solidFill>
                  <a:srgbClr val="FF0000"/>
                </a:solidFill>
              </a:rPr>
              <a:t>JSON</a:t>
            </a:r>
            <a:r>
              <a:rPr lang="zh-CN" altLang="en-US" sz="2400" b="1" dirty="0">
                <a:solidFill>
                  <a:srgbClr val="FF0000"/>
                </a:solidFill>
              </a:rPr>
              <a:t>数据格式</a:t>
            </a:r>
            <a:r>
              <a:rPr lang="zh-CN" altLang="en-US" sz="2400" b="1" u="sng" dirty="0">
                <a:solidFill>
                  <a:srgbClr val="FF0000"/>
                </a:solidFill>
              </a:rPr>
              <a:t>在同样基于这些结构的编程语言</a:t>
            </a:r>
            <a:r>
              <a:rPr lang="zh-CN" altLang="en-US" sz="2400" b="1" dirty="0">
                <a:solidFill>
                  <a:srgbClr val="FF0000"/>
                </a:solidFill>
              </a:rPr>
              <a:t>之间交换成为可能</a:t>
            </a:r>
            <a:r>
              <a:rPr lang="zh-CN" altLang="en-US" sz="2400" dirty="0"/>
              <a:t>。</a:t>
            </a:r>
          </a:p>
        </p:txBody>
      </p:sp>
      <p:cxnSp>
        <p:nvCxnSpPr>
          <p:cNvPr id="3" name="曲线连接符 2"/>
          <p:cNvCxnSpPr/>
          <p:nvPr/>
        </p:nvCxnSpPr>
        <p:spPr>
          <a:xfrm rot="5400000">
            <a:off x="5904148" y="4617132"/>
            <a:ext cx="1080120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1115615" y="2674682"/>
            <a:ext cx="7956381" cy="216024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01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64717" y="2058320"/>
            <a:ext cx="2173569" cy="1512167"/>
            <a:chOff x="395535" y="3140968"/>
            <a:chExt cx="2173569" cy="1512167"/>
          </a:xfrm>
        </p:grpSpPr>
        <p:sp>
          <p:nvSpPr>
            <p:cNvPr id="4" name="椭圆 3"/>
            <p:cNvSpPr/>
            <p:nvPr/>
          </p:nvSpPr>
          <p:spPr>
            <a:xfrm>
              <a:off x="395535" y="3140968"/>
              <a:ext cx="2173569" cy="1512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25179" y="3435387"/>
              <a:ext cx="20313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了解数据：</a:t>
              </a:r>
              <a:endParaRPr lang="en-US" altLang="zh-CN" sz="2400" dirty="0"/>
            </a:p>
            <a:p>
              <a:r>
                <a:rPr lang="zh-CN" altLang="en-US" sz="2400" dirty="0"/>
                <a:t>多样数据</a:t>
              </a:r>
              <a:r>
                <a:rPr lang="zh-CN" altLang="en-US" sz="2400" b="1" dirty="0"/>
                <a:t>格式</a:t>
              </a:r>
              <a:endParaRPr lang="en-US" sz="24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18847" y="2012152"/>
            <a:ext cx="2298689" cy="1558335"/>
            <a:chOff x="6336195" y="3510299"/>
            <a:chExt cx="2298689" cy="1558335"/>
          </a:xfrm>
        </p:grpSpPr>
        <p:sp>
          <p:nvSpPr>
            <p:cNvPr id="6" name="椭圆 5"/>
            <p:cNvSpPr/>
            <p:nvPr/>
          </p:nvSpPr>
          <p:spPr>
            <a:xfrm>
              <a:off x="6336195" y="3510299"/>
              <a:ext cx="2298689" cy="15583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494547" y="3822139"/>
              <a:ext cx="20313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数据模型：</a:t>
              </a:r>
              <a:endParaRPr lang="en-US" altLang="zh-CN" sz="2400" dirty="0"/>
            </a:p>
            <a:p>
              <a:r>
                <a:rPr lang="zh-CN" altLang="en-US" sz="2400" dirty="0"/>
                <a:t>数据如何存储</a:t>
              </a:r>
              <a:endParaRPr lang="en-US" sz="24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34926" y="3206352"/>
            <a:ext cx="2088232" cy="1512168"/>
            <a:chOff x="3154759" y="5044180"/>
            <a:chExt cx="2088232" cy="1512168"/>
          </a:xfrm>
        </p:grpSpPr>
        <p:sp>
          <p:nvSpPr>
            <p:cNvPr id="8" name="椭圆 7"/>
            <p:cNvSpPr/>
            <p:nvPr/>
          </p:nvSpPr>
          <p:spPr>
            <a:xfrm>
              <a:off x="3154759" y="5044180"/>
              <a:ext cx="2088232" cy="15121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16252" y="5384765"/>
              <a:ext cx="17235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数据处理：</a:t>
              </a:r>
              <a:endParaRPr lang="en-US" altLang="zh-CN" sz="2400" dirty="0"/>
            </a:p>
            <a:p>
              <a:r>
                <a:rPr lang="en-US" altLang="zh-CN" sz="2400" dirty="0"/>
                <a:t>     </a:t>
              </a:r>
              <a:r>
                <a:rPr lang="en-US" altLang="zh-CN" sz="2400" b="1" dirty="0"/>
                <a:t>ETL</a:t>
              </a:r>
              <a:endParaRPr lang="en-US" sz="2400" b="1" dirty="0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728338" y="436844"/>
            <a:ext cx="6589199" cy="83191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本章提纲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右箭头 14"/>
          <p:cNvSpPr/>
          <p:nvPr/>
        </p:nvSpPr>
        <p:spPr>
          <a:xfrm>
            <a:off x="3995936" y="2352739"/>
            <a:ext cx="1141228" cy="70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11-</a:t>
            </a:r>
            <a:fld id="{E17BB84F-DBFC-4D2E-A4FB-4DE5ABA408B1}" type="slidenum">
              <a:rPr lang="en-US" altLang="zh-CN"/>
              <a:pPr/>
              <a:t>20</a:t>
            </a:fld>
            <a:r>
              <a:rPr lang="en-US" altLang="zh-CN"/>
              <a:t> </a:t>
            </a:r>
          </a:p>
        </p:txBody>
      </p:sp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1420" y="290233"/>
            <a:ext cx="6589199" cy="717328"/>
          </a:xfrm>
        </p:spPr>
        <p:txBody>
          <a:bodyPr/>
          <a:lstStyle/>
          <a:p>
            <a:r>
              <a:rPr lang="en-US" altLang="zh-CN" dirty="0"/>
              <a:t> JSON</a:t>
            </a:r>
            <a:r>
              <a:rPr lang="zh-CN" altLang="en-US" dirty="0"/>
              <a:t>简介： </a:t>
            </a:r>
            <a:r>
              <a:rPr lang="en-US" altLang="zh-CN" dirty="0"/>
              <a:t>JSON VS XML</a:t>
            </a:r>
            <a:endParaRPr lang="zh-CN" alt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41" y="1146581"/>
            <a:ext cx="8001000" cy="17827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实例比较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XML</a:t>
            </a:r>
            <a:r>
              <a:rPr lang="zh-CN" altLang="en-US" sz="2400" dirty="0"/>
              <a:t>和</a:t>
            </a:r>
            <a:r>
              <a:rPr lang="en-US" altLang="zh-CN" sz="2400" dirty="0"/>
              <a:t>JSON</a:t>
            </a:r>
            <a:r>
              <a:rPr lang="zh-CN" altLang="en-US" sz="2400" dirty="0"/>
              <a:t>都</a:t>
            </a:r>
            <a:r>
              <a:rPr lang="zh-CN" altLang="en-US" sz="2400" u="sng" dirty="0"/>
              <a:t>使用</a:t>
            </a:r>
            <a:r>
              <a:rPr lang="zh-CN" altLang="en-US" sz="2400" u="sng" dirty="0">
                <a:solidFill>
                  <a:srgbClr val="FF0000"/>
                </a:solidFill>
              </a:rPr>
              <a:t>结构化方法（实际是半结构化）</a:t>
            </a:r>
            <a:r>
              <a:rPr lang="zh-CN" altLang="en-US" sz="2400" u="sng" dirty="0"/>
              <a:t>来标记数据</a:t>
            </a:r>
            <a:r>
              <a:rPr lang="zh-CN" altLang="en-US" sz="2400" dirty="0"/>
              <a:t>，下面来做一个简单的比较。现假设有</a:t>
            </a:r>
            <a:r>
              <a:rPr lang="zh-CN" altLang="en-US" sz="2400" u="sng" dirty="0"/>
              <a:t>一个用户数据</a:t>
            </a:r>
            <a:r>
              <a:rPr lang="zh-CN" altLang="en-US" sz="2400" dirty="0"/>
              <a:t>包括：</a:t>
            </a:r>
            <a:r>
              <a:rPr lang="zh-CN" altLang="en-US" sz="2400" u="sng" dirty="0"/>
              <a:t>用户名、密码、所在部门、性别、年龄</a:t>
            </a:r>
            <a:r>
              <a:rPr lang="zh-CN" altLang="en-US" sz="2400" dirty="0"/>
              <a:t>。</a:t>
            </a:r>
          </a:p>
        </p:txBody>
      </p:sp>
      <p:sp>
        <p:nvSpPr>
          <p:cNvPr id="609284" name="Rectangle 4"/>
          <p:cNvSpPr>
            <a:spLocks noChangeArrowheads="1"/>
          </p:cNvSpPr>
          <p:nvPr/>
        </p:nvSpPr>
        <p:spPr bwMode="auto">
          <a:xfrm>
            <a:off x="809827" y="3068364"/>
            <a:ext cx="4149279" cy="3416320"/>
          </a:xfrm>
          <a:prstGeom prst="rect">
            <a:avLst/>
          </a:prstGeom>
          <a:solidFill>
            <a:srgbClr val="7CA800">
              <a:alpha val="5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7CA80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b="1" dirty="0"/>
              <a:t>　</a:t>
            </a:r>
            <a:r>
              <a:rPr lang="zh-CN" altLang="en-US" b="1" dirty="0">
                <a:solidFill>
                  <a:srgbClr val="FF0000"/>
                </a:solidFill>
              </a:rPr>
              <a:t>用</a:t>
            </a:r>
            <a:r>
              <a:rPr lang="en-US" altLang="zh-CN" b="1" dirty="0">
                <a:solidFill>
                  <a:srgbClr val="FF0000"/>
                </a:solidFill>
              </a:rPr>
              <a:t>XML</a:t>
            </a:r>
            <a:r>
              <a:rPr lang="zh-CN" altLang="en-US" b="1" dirty="0">
                <a:solidFill>
                  <a:srgbClr val="FF0000"/>
                </a:solidFill>
              </a:rPr>
              <a:t>表示如下：</a:t>
            </a:r>
          </a:p>
          <a:p>
            <a:pPr lvl="1"/>
            <a:r>
              <a:rPr lang="en-US" altLang="zh-CN" b="1" dirty="0"/>
              <a:t>&lt;?xml version="1.0" encoding="utf-8"?&gt;</a:t>
            </a:r>
          </a:p>
          <a:p>
            <a:pPr lvl="1"/>
            <a:r>
              <a:rPr lang="en-US" altLang="zh-CN" b="1" dirty="0"/>
              <a:t>&lt;user&gt;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&lt;name&gt;</a:t>
            </a:r>
            <a:r>
              <a:rPr lang="zh-CN" altLang="en-US" b="1" dirty="0"/>
              <a:t>张三 </a:t>
            </a:r>
            <a:r>
              <a:rPr lang="en-US" altLang="zh-CN" b="1" dirty="0"/>
              <a:t>&lt;/name&gt;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&lt;password&gt;123456&lt;/password&gt;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&lt;department&gt;</a:t>
            </a:r>
            <a:r>
              <a:rPr lang="zh-CN" altLang="en-US" b="1" dirty="0"/>
              <a:t>技术部</a:t>
            </a:r>
            <a:r>
              <a:rPr lang="en-US" altLang="zh-CN" b="1" dirty="0"/>
              <a:t>&lt;/department&gt;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&lt;sex&gt;</a:t>
            </a:r>
            <a:r>
              <a:rPr lang="zh-CN" altLang="en-US" b="1" dirty="0"/>
              <a:t>男</a:t>
            </a:r>
            <a:r>
              <a:rPr lang="en-US" altLang="zh-CN" b="1" dirty="0"/>
              <a:t>&lt;/sex&gt;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&lt;age&gt;30&lt;/old&gt;</a:t>
            </a:r>
          </a:p>
          <a:p>
            <a:pPr lvl="1"/>
            <a:r>
              <a:rPr lang="en-US" altLang="zh-CN" b="1" dirty="0"/>
              <a:t>&lt;/user&gt;</a:t>
            </a:r>
          </a:p>
        </p:txBody>
      </p:sp>
      <p:sp>
        <p:nvSpPr>
          <p:cNvPr id="609285" name="Rectangle 5"/>
          <p:cNvSpPr>
            <a:spLocks noChangeArrowheads="1"/>
          </p:cNvSpPr>
          <p:nvPr/>
        </p:nvSpPr>
        <p:spPr bwMode="auto">
          <a:xfrm>
            <a:off x="4981255" y="3068364"/>
            <a:ext cx="3621543" cy="2031325"/>
          </a:xfrm>
          <a:prstGeom prst="rect">
            <a:avLst/>
          </a:prstGeom>
          <a:solidFill>
            <a:srgbClr val="7CA800">
              <a:alpha val="5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7CA80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FF0000"/>
                </a:solidFill>
              </a:rPr>
              <a:t>　用</a:t>
            </a:r>
            <a:r>
              <a:rPr lang="en-US" altLang="zh-CN" b="1" dirty="0">
                <a:solidFill>
                  <a:srgbClr val="FF0000"/>
                </a:solidFill>
              </a:rPr>
              <a:t>JSON</a:t>
            </a:r>
            <a:r>
              <a:rPr lang="zh-CN" altLang="en-US" b="1" dirty="0">
                <a:solidFill>
                  <a:srgbClr val="FF0000"/>
                </a:solidFill>
              </a:rPr>
              <a:t>表示如下：</a:t>
            </a:r>
          </a:p>
          <a:p>
            <a:pPr lvl="1"/>
            <a:r>
              <a:rPr lang="zh-CN" altLang="en-US" b="1" dirty="0"/>
              <a:t>　</a:t>
            </a:r>
            <a:r>
              <a:rPr lang="en-US" altLang="zh-CN" b="1" dirty="0"/>
              <a:t>{ "name":"</a:t>
            </a:r>
            <a:r>
              <a:rPr lang="zh-CN" altLang="en-US" b="1" dirty="0"/>
              <a:t>张三</a:t>
            </a:r>
            <a:r>
              <a:rPr lang="en-US" altLang="zh-CN" b="1" dirty="0"/>
              <a:t>",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"password":"123456",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"department":"</a:t>
            </a:r>
            <a:r>
              <a:rPr lang="zh-CN" altLang="en-US" b="1" dirty="0"/>
              <a:t>技术部</a:t>
            </a:r>
            <a:r>
              <a:rPr lang="en-US" altLang="zh-CN" b="1" dirty="0"/>
              <a:t>",</a:t>
            </a:r>
          </a:p>
          <a:p>
            <a:pPr lvl="1"/>
            <a:r>
              <a:rPr lang="zh-CN" altLang="en-US" b="1" dirty="0"/>
              <a:t>　　</a:t>
            </a:r>
            <a:r>
              <a:rPr lang="en-US" altLang="zh-CN" b="1" dirty="0"/>
              <a:t>"sex":"</a:t>
            </a:r>
            <a:r>
              <a:rPr lang="zh-CN" altLang="en-US" b="1" dirty="0"/>
              <a:t>男</a:t>
            </a:r>
            <a:r>
              <a:rPr lang="en-US" altLang="zh-CN" b="1" dirty="0"/>
              <a:t>",</a:t>
            </a:r>
          </a:p>
          <a:p>
            <a:pPr lvl="1"/>
            <a:r>
              <a:rPr lang="zh-CN" altLang="en-US" b="1" dirty="0"/>
              <a:t>　　 </a:t>
            </a:r>
            <a:r>
              <a:rPr lang="en-US" altLang="zh-CN" b="1" dirty="0"/>
              <a:t>" age":30</a:t>
            </a:r>
          </a:p>
          <a:p>
            <a:r>
              <a:rPr lang="zh-CN" altLang="en-US" b="1" dirty="0"/>
              <a:t>　       </a:t>
            </a:r>
            <a:r>
              <a:rPr lang="en-US" altLang="zh-CN" b="1" dirty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16878" y="5445224"/>
            <a:ext cx="398518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对比</a:t>
            </a:r>
            <a:r>
              <a:rPr lang="en-US" altLang="zh-CN" sz="2400" dirty="0">
                <a:solidFill>
                  <a:srgbClr val="FF0000"/>
                </a:solidFill>
              </a:rPr>
              <a:t>XML, JSON</a:t>
            </a:r>
            <a:r>
              <a:rPr lang="zh-CN" altLang="en-US" sz="2400" dirty="0">
                <a:solidFill>
                  <a:srgbClr val="FF0000"/>
                </a:solidFill>
              </a:rPr>
              <a:t>要简单的多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13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11-</a:t>
            </a:r>
            <a:fld id="{82972DFC-7EE0-4C98-A2A5-B3C06940983D}" type="slidenum">
              <a:rPr lang="en-US" altLang="zh-CN"/>
              <a:pPr/>
              <a:t>21</a:t>
            </a:fld>
            <a:r>
              <a:rPr lang="en-US" altLang="zh-CN"/>
              <a:t> 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48" y="1264557"/>
            <a:ext cx="6624736" cy="540480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	相同点</a:t>
            </a:r>
            <a:r>
              <a:rPr lang="zh-CN" altLang="en-US" sz="2400" dirty="0"/>
              <a:t>：都是</a:t>
            </a:r>
            <a:r>
              <a:rPr lang="zh-CN" altLang="en-US" sz="2400" u="sng" dirty="0"/>
              <a:t>基于纯文本的数据格式</a:t>
            </a:r>
            <a:r>
              <a:rPr lang="zh-CN" altLang="en-US" sz="2400" dirty="0"/>
              <a:t>。并且它们都</a:t>
            </a:r>
            <a:r>
              <a:rPr lang="zh-CN" altLang="en-US" sz="2400" u="sng" dirty="0"/>
              <a:t>使用</a:t>
            </a:r>
            <a:r>
              <a:rPr lang="en-US" altLang="zh-CN" sz="2400" u="sng" dirty="0"/>
              <a:t>Unicode</a:t>
            </a:r>
            <a:r>
              <a:rPr lang="zh-CN" altLang="en-US" sz="2400" u="sng" dirty="0"/>
              <a:t>编码</a:t>
            </a:r>
            <a:r>
              <a:rPr lang="zh-CN" altLang="en-US" sz="2400" dirty="0"/>
              <a:t>，同样</a:t>
            </a:r>
            <a:r>
              <a:rPr lang="zh-CN" altLang="en-US" sz="2400" u="sng" dirty="0"/>
              <a:t>具有可读性</a:t>
            </a:r>
            <a:r>
              <a:rPr lang="zh-CN" altLang="en-US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	</a:t>
            </a:r>
            <a:r>
              <a:rPr lang="en-US" altLang="zh-CN" sz="2400" u="sng" dirty="0">
                <a:solidFill>
                  <a:srgbClr val="FF0000"/>
                </a:solidFill>
              </a:rPr>
              <a:t>XML</a:t>
            </a:r>
            <a:r>
              <a:rPr lang="zh-CN" altLang="en-US" sz="2400" u="sng" dirty="0">
                <a:solidFill>
                  <a:srgbClr val="FF0000"/>
                </a:solidFill>
              </a:rPr>
              <a:t>比较适合于标记文档</a:t>
            </a:r>
            <a:r>
              <a:rPr lang="zh-CN" altLang="en-US" sz="2400" dirty="0"/>
              <a:t>，而</a:t>
            </a:r>
            <a:r>
              <a:rPr lang="en-US" altLang="zh-CN" sz="2400" u="sng" dirty="0">
                <a:solidFill>
                  <a:srgbClr val="FF0000"/>
                </a:solidFill>
              </a:rPr>
              <a:t>JSON</a:t>
            </a:r>
            <a:r>
              <a:rPr lang="zh-CN" altLang="en-US" sz="2400" u="sng" dirty="0">
                <a:solidFill>
                  <a:srgbClr val="FF0000"/>
                </a:solidFill>
              </a:rPr>
              <a:t>却更适合于时行数据交换处理</a:t>
            </a:r>
            <a:r>
              <a:rPr lang="zh-CN" altLang="en-US" sz="2400" dirty="0"/>
              <a:t>。（</a:t>
            </a:r>
            <a:r>
              <a:rPr lang="en-US" altLang="zh-CN" sz="2400" dirty="0"/>
              <a:t>HTML </a:t>
            </a:r>
            <a:r>
              <a:rPr lang="zh-CN" altLang="en-US" sz="2400" dirty="0"/>
              <a:t>显示数据）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可以用 </a:t>
            </a:r>
            <a:r>
              <a:rPr lang="en-US" altLang="zh-CN" sz="2400" dirty="0"/>
              <a:t>JSON </a:t>
            </a:r>
            <a:r>
              <a:rPr lang="zh-CN" altLang="en-US" sz="2400" u="sng" dirty="0"/>
              <a:t>传输一个简单的 </a:t>
            </a:r>
            <a:r>
              <a:rPr lang="en-US" altLang="zh-CN" sz="2400" u="sng" dirty="0"/>
              <a:t>String</a:t>
            </a:r>
            <a:r>
              <a:rPr lang="zh-CN" altLang="en-US" sz="2400" dirty="0"/>
              <a:t>，</a:t>
            </a:r>
            <a:r>
              <a:rPr lang="en-US" altLang="zh-CN" sz="2400" dirty="0"/>
              <a:t>Number</a:t>
            </a:r>
            <a:r>
              <a:rPr lang="zh-CN" altLang="en-US" sz="2400" dirty="0"/>
              <a:t>，</a:t>
            </a:r>
            <a:r>
              <a:rPr lang="en-US" altLang="zh-CN" sz="2400" dirty="0"/>
              <a:t>Boolean</a:t>
            </a:r>
            <a:r>
              <a:rPr lang="zh-CN" altLang="en-US" sz="2400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也</a:t>
            </a:r>
            <a:r>
              <a:rPr lang="zh-CN" altLang="en-US" sz="2400" b="1" u="sng" dirty="0">
                <a:solidFill>
                  <a:srgbClr val="FF0000"/>
                </a:solidFill>
              </a:rPr>
              <a:t>可以传输一个数组，或者一个复杂的 </a:t>
            </a:r>
            <a:r>
              <a:rPr lang="en-US" altLang="zh-CN" sz="2400" b="1" u="sng" dirty="0">
                <a:solidFill>
                  <a:srgbClr val="FF0000"/>
                </a:solidFill>
              </a:rPr>
              <a:t>Object </a:t>
            </a:r>
            <a:r>
              <a:rPr lang="zh-CN" altLang="en-US" sz="2400" b="1" u="sng" dirty="0">
                <a:solidFill>
                  <a:srgbClr val="FF0000"/>
                </a:solidFill>
              </a:rPr>
              <a:t>对象</a:t>
            </a:r>
            <a:endParaRPr lang="en-US" altLang="zh-CN" sz="2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(XML</a:t>
            </a:r>
            <a:r>
              <a:rPr lang="zh-CN" altLang="en-US" sz="2400" u="sng" dirty="0"/>
              <a:t>很难做到这一点</a:t>
            </a:r>
            <a:r>
              <a:rPr lang="en-US" altLang="zh-CN" sz="2400" u="sng" dirty="0"/>
              <a:t>)</a:t>
            </a:r>
            <a:r>
              <a:rPr lang="zh-CN" altLang="en-US" sz="2400" dirty="0"/>
              <a:t>。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	</a:t>
            </a:r>
            <a:r>
              <a:rPr lang="en-US" altLang="zh-CN" sz="2400" dirty="0"/>
              <a:t>String</a:t>
            </a:r>
            <a:r>
              <a:rPr lang="zh-CN" altLang="en-US" sz="2400" dirty="0"/>
              <a:t>，</a:t>
            </a:r>
            <a:r>
              <a:rPr lang="en-US" altLang="zh-CN" sz="2400" dirty="0"/>
              <a:t>Number </a:t>
            </a:r>
            <a:r>
              <a:rPr lang="zh-CN" altLang="en-US" sz="2400" dirty="0"/>
              <a:t>和 </a:t>
            </a:r>
            <a:r>
              <a:rPr lang="en-US" altLang="zh-CN" sz="2400" dirty="0"/>
              <a:t>Boolean </a:t>
            </a:r>
            <a:r>
              <a:rPr lang="zh-CN" altLang="en-US" sz="2400" u="sng" dirty="0"/>
              <a:t>用 </a:t>
            </a:r>
            <a:r>
              <a:rPr lang="en-US" altLang="zh-CN" sz="2400" u="sng" dirty="0"/>
              <a:t>JSON </a:t>
            </a:r>
            <a:r>
              <a:rPr lang="zh-CN" altLang="en-US" sz="2400" u="sng" dirty="0"/>
              <a:t>表示非常简单</a:t>
            </a:r>
            <a:r>
              <a:rPr lang="zh-CN" altLang="en-US" sz="2400" dirty="0"/>
              <a:t>。例如，用 </a:t>
            </a:r>
            <a:r>
              <a:rPr lang="en-US" altLang="zh-CN" sz="2400" dirty="0"/>
              <a:t>JSON </a:t>
            </a:r>
            <a:r>
              <a:rPr lang="zh-CN" altLang="en-US" sz="2400" dirty="0"/>
              <a:t>表示一个简单的 </a:t>
            </a:r>
            <a:r>
              <a:rPr lang="en-US" altLang="zh-CN" sz="2400" dirty="0"/>
              <a:t>String “ 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 ”</a:t>
            </a:r>
            <a:r>
              <a:rPr lang="zh-CN" altLang="en-US" sz="2400" dirty="0"/>
              <a:t>，其格式为：</a:t>
            </a:r>
            <a:r>
              <a:rPr lang="en-US" altLang="zh-CN" sz="2400" dirty="0">
                <a:solidFill>
                  <a:srgbClr val="FF0000"/>
                </a:solidFill>
              </a:rPr>
              <a:t>"</a:t>
            </a:r>
            <a:r>
              <a:rPr lang="en-US" altLang="zh-CN" sz="2400" dirty="0" err="1">
                <a:solidFill>
                  <a:srgbClr val="FF0000"/>
                </a:solidFill>
              </a:rPr>
              <a:t>abc</a:t>
            </a:r>
            <a:r>
              <a:rPr lang="en-US" altLang="zh-CN" sz="2400" dirty="0">
                <a:solidFill>
                  <a:srgbClr val="FF0000"/>
                </a:solidFill>
              </a:rPr>
              <a:t>"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185" y="547229"/>
            <a:ext cx="6589199" cy="717328"/>
          </a:xfrm>
        </p:spPr>
        <p:txBody>
          <a:bodyPr/>
          <a:lstStyle/>
          <a:p>
            <a:r>
              <a:rPr lang="en-US" altLang="zh-CN" dirty="0"/>
              <a:t> JSON</a:t>
            </a:r>
            <a:r>
              <a:rPr lang="zh-CN" altLang="en-US" dirty="0"/>
              <a:t>简介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JSON </a:t>
            </a:r>
            <a:r>
              <a:rPr lang="en-US" altLang="zh-CN" dirty="0"/>
              <a:t>VS XML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4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/>
              <a:t>11-</a:t>
            </a:r>
            <a:fld id="{A011794F-3396-488E-9C8C-15B45E33D329}" type="slidenum">
              <a:rPr lang="en-US" altLang="zh-CN"/>
              <a:pPr/>
              <a:t>22</a:t>
            </a:fld>
            <a:r>
              <a:rPr lang="en-US" altLang="zh-CN" dirty="0"/>
              <a:t> </a:t>
            </a:r>
          </a:p>
        </p:txBody>
      </p:sp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2639" y="260648"/>
            <a:ext cx="6589199" cy="8640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JSON</a:t>
            </a:r>
            <a:r>
              <a:rPr lang="zh-CN" altLang="en-US" dirty="0"/>
              <a:t>简介：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JavaScript </a:t>
            </a:r>
            <a:r>
              <a:rPr lang="zh-CN" altLang="en-US" dirty="0"/>
              <a:t>处理 </a:t>
            </a:r>
            <a:r>
              <a:rPr lang="en-US" altLang="zh-CN" dirty="0"/>
              <a:t>JSON </a:t>
            </a:r>
            <a:r>
              <a:rPr lang="zh-CN" altLang="en-US" dirty="0"/>
              <a:t>数据 </a:t>
            </a:r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9" y="1341440"/>
            <a:ext cx="8001000" cy="23161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</a:t>
            </a:r>
            <a:r>
              <a:rPr lang="zh-CN" altLang="en-US" sz="2000" dirty="0"/>
              <a:t>以</a:t>
            </a:r>
            <a:r>
              <a:rPr lang="en-US" altLang="zh-CN" sz="2000" dirty="0"/>
              <a:t>AJAX</a:t>
            </a:r>
            <a:r>
              <a:rPr lang="zh-CN" altLang="en-US" sz="2000" dirty="0"/>
              <a:t>技术为例：</a:t>
            </a:r>
            <a:endParaRPr lang="en-US" altLang="zh-CN" sz="2000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      </a:t>
            </a:r>
            <a:r>
              <a:rPr lang="zh-CN" altLang="en-US" sz="2000" u="sng" dirty="0"/>
              <a:t>服务器端生成 </a:t>
            </a:r>
            <a:r>
              <a:rPr lang="en-US" altLang="zh-CN" sz="2000" u="sng" dirty="0"/>
              <a:t>JSON </a:t>
            </a:r>
            <a:r>
              <a:rPr lang="zh-CN" altLang="en-US" sz="2000" u="sng" dirty="0"/>
              <a:t>格式的数据要发送到客户端</a:t>
            </a:r>
            <a:r>
              <a:rPr lang="zh-CN" altLang="en-US" sz="2000" dirty="0"/>
              <a:t>，</a:t>
            </a:r>
            <a:r>
              <a:rPr lang="zh-CN" altLang="en-US" sz="2000" u="sng" dirty="0"/>
              <a:t>客户端如何使用 </a:t>
            </a:r>
            <a:r>
              <a:rPr lang="en-US" altLang="zh-CN" sz="2000" u="sng" dirty="0"/>
              <a:t>JavaScript </a:t>
            </a:r>
            <a:r>
              <a:rPr lang="zh-CN" altLang="en-US" sz="2000" u="sng" dirty="0"/>
              <a:t>处理 </a:t>
            </a:r>
            <a:r>
              <a:rPr lang="en-US" altLang="zh-CN" sz="2000" u="sng" dirty="0"/>
              <a:t>JSON </a:t>
            </a:r>
            <a:r>
              <a:rPr lang="zh-CN" altLang="en-US" sz="2000" u="sng" dirty="0"/>
              <a:t>格式的数据</a:t>
            </a:r>
            <a:r>
              <a:rPr lang="zh-CN" altLang="en-US" sz="2000" dirty="0"/>
              <a:t>。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	通过一</a:t>
            </a:r>
            <a:r>
              <a:rPr lang="zh-CN" altLang="en-US" sz="2000" u="sng" dirty="0"/>
              <a:t>个简单的 </a:t>
            </a:r>
            <a:r>
              <a:rPr lang="en-US" altLang="zh-CN" sz="2000" u="sng" dirty="0"/>
              <a:t>JavaScript </a:t>
            </a:r>
            <a:r>
              <a:rPr lang="zh-CN" altLang="en-US" sz="2000" u="sng" dirty="0"/>
              <a:t>方法就能看到客户端如何将 </a:t>
            </a:r>
            <a:r>
              <a:rPr lang="en-US" altLang="zh-CN" sz="2000" u="sng" dirty="0"/>
              <a:t>JSON </a:t>
            </a:r>
            <a:r>
              <a:rPr lang="zh-CN" altLang="en-US" sz="2000" u="sng" dirty="0"/>
              <a:t>数据表示给用户</a:t>
            </a:r>
            <a:r>
              <a:rPr lang="zh-CN" altLang="en-US" sz="2000" dirty="0"/>
              <a:t>：</a:t>
            </a:r>
          </a:p>
        </p:txBody>
      </p:sp>
      <p:sp>
        <p:nvSpPr>
          <p:cNvPr id="622596" name="Rectangle 4"/>
          <p:cNvSpPr>
            <a:spLocks noChangeArrowheads="1"/>
          </p:cNvSpPr>
          <p:nvPr/>
        </p:nvSpPr>
        <p:spPr bwMode="auto">
          <a:xfrm>
            <a:off x="1828800" y="3545168"/>
            <a:ext cx="5407496" cy="2831544"/>
          </a:xfrm>
          <a:prstGeom prst="rect">
            <a:avLst/>
          </a:prstGeom>
          <a:solidFill>
            <a:srgbClr val="7CA800">
              <a:alpha val="5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dirty="0"/>
              <a:t>function </a:t>
            </a:r>
            <a:r>
              <a:rPr lang="en-US" altLang="zh-CN" dirty="0" err="1"/>
              <a:t>handleJson</a:t>
            </a:r>
            <a:r>
              <a:rPr lang="en-US" altLang="zh-CN" dirty="0"/>
              <a:t>() { </a:t>
            </a:r>
          </a:p>
          <a:p>
            <a:r>
              <a:rPr lang="zh-CN" altLang="en-US" dirty="0"/>
              <a:t>　　</a:t>
            </a:r>
            <a:r>
              <a:rPr lang="en-US" altLang="zh-CN" b="1" dirty="0" err="1">
                <a:solidFill>
                  <a:srgbClr val="FF0000"/>
                </a:solidFill>
              </a:rPr>
              <a:t>var</a:t>
            </a:r>
            <a:r>
              <a:rPr lang="en-US" altLang="zh-CN" b="1" dirty="0">
                <a:solidFill>
                  <a:srgbClr val="FF0000"/>
                </a:solidFill>
              </a:rPr>
              <a:t> j</a:t>
            </a:r>
            <a:r>
              <a:rPr lang="en-US" altLang="zh-CN" dirty="0"/>
              <a:t>={"</a:t>
            </a:r>
            <a:r>
              <a:rPr lang="en-US" altLang="zh-CN" dirty="0" err="1"/>
              <a:t>name":"Michael</a:t>
            </a:r>
            <a:r>
              <a:rPr lang="en-US" altLang="zh-CN" dirty="0"/>
              <a:t>",</a:t>
            </a:r>
          </a:p>
          <a:p>
            <a:r>
              <a:rPr lang="zh-CN" altLang="en-US" dirty="0"/>
              <a:t>　　　　   </a:t>
            </a:r>
            <a:r>
              <a:rPr lang="en-US" altLang="zh-CN" dirty="0"/>
              <a:t>"address": {  "</a:t>
            </a:r>
            <a:r>
              <a:rPr lang="en-US" altLang="zh-CN" dirty="0" err="1"/>
              <a:t>city":"Beijing</a:t>
            </a:r>
            <a:r>
              <a:rPr lang="en-US" altLang="zh-CN" dirty="0"/>
              <a:t>",</a:t>
            </a:r>
          </a:p>
          <a:p>
            <a:r>
              <a:rPr lang="zh-CN" altLang="en-US" dirty="0"/>
              <a:t>　　　　　　　　　　  </a:t>
            </a:r>
            <a:r>
              <a:rPr lang="en-US" altLang="zh-CN" dirty="0"/>
              <a:t>"street":" </a:t>
            </a:r>
            <a:r>
              <a:rPr lang="en-US" altLang="zh-CN" dirty="0" err="1"/>
              <a:t>Chaoyang</a:t>
            </a:r>
            <a:r>
              <a:rPr lang="en-US" altLang="zh-CN" dirty="0"/>
              <a:t> Road ",</a:t>
            </a:r>
          </a:p>
          <a:p>
            <a:r>
              <a:rPr lang="zh-CN" altLang="en-US" dirty="0"/>
              <a:t>　　　　　　　　　　  </a:t>
            </a:r>
            <a:r>
              <a:rPr lang="en-US" altLang="zh-CN" dirty="0"/>
              <a:t>"postcode":100025</a:t>
            </a:r>
          </a:p>
          <a:p>
            <a:r>
              <a:rPr lang="zh-CN" altLang="en-US" dirty="0"/>
              <a:t>　　　　　　　　　　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　　　　  </a:t>
            </a:r>
            <a:r>
              <a:rPr lang="en-US" altLang="zh-CN" dirty="0"/>
              <a:t>};</a:t>
            </a:r>
          </a:p>
          <a:p>
            <a:r>
              <a:rPr lang="zh-CN" altLang="en-US" sz="1600" dirty="0"/>
              <a:t>　　</a:t>
            </a:r>
            <a:r>
              <a:rPr lang="en-US" altLang="zh-CN" dirty="0" err="1">
                <a:solidFill>
                  <a:srgbClr val="FF0000"/>
                </a:solidFill>
              </a:rPr>
              <a:t>document.write</a:t>
            </a:r>
            <a:r>
              <a:rPr lang="en-US" altLang="zh-CN" dirty="0">
                <a:solidFill>
                  <a:srgbClr val="FF0000"/>
                </a:solidFill>
              </a:rPr>
              <a:t>(j.name);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　　</a:t>
            </a:r>
            <a:r>
              <a:rPr lang="en-US" altLang="zh-CN" dirty="0" err="1">
                <a:solidFill>
                  <a:srgbClr val="FF0000"/>
                </a:solidFill>
              </a:rPr>
              <a:t>document.write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j.address.city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zh-CN" sz="16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751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11-</a:t>
            </a:r>
            <a:fld id="{3EB65B42-1F8F-4771-A71A-31FDE8373F10}" type="slidenum">
              <a:rPr lang="en-US" altLang="zh-CN"/>
              <a:pPr/>
              <a:t>23</a:t>
            </a:fld>
            <a:r>
              <a:rPr lang="en-US" altLang="zh-CN"/>
              <a:t> </a:t>
            </a:r>
          </a:p>
        </p:txBody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503096" cy="50292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假定服务器返回的 </a:t>
            </a:r>
            <a:r>
              <a:rPr lang="en-US" altLang="zh-CN" sz="2000" b="1" dirty="0"/>
              <a:t>JSON </a:t>
            </a:r>
            <a:r>
              <a:rPr lang="zh-CN" altLang="en-US" sz="2000" b="1" dirty="0"/>
              <a:t>数据是</a:t>
            </a:r>
            <a:r>
              <a:rPr lang="zh-CN" altLang="en-US" sz="2000" dirty="0"/>
              <a:t>： 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/>
              <a:t>	</a:t>
            </a:r>
            <a:r>
              <a:rPr lang="zh-CN" altLang="en-US" sz="2400" u="sng" dirty="0">
                <a:solidFill>
                  <a:srgbClr val="FF0000"/>
                </a:solidFill>
              </a:rPr>
              <a:t>只需将其赋值给一个 </a:t>
            </a:r>
            <a:r>
              <a:rPr lang="en-US" altLang="zh-CN" sz="2400" u="sng" dirty="0">
                <a:solidFill>
                  <a:srgbClr val="FF0000"/>
                </a:solidFill>
              </a:rPr>
              <a:t>JavaScript </a:t>
            </a:r>
            <a:r>
              <a:rPr lang="zh-CN" altLang="en-US" sz="2400" u="sng" dirty="0">
                <a:solidFill>
                  <a:srgbClr val="FF0000"/>
                </a:solidFill>
              </a:rPr>
              <a:t>变量</a:t>
            </a:r>
            <a:r>
              <a:rPr lang="zh-CN" altLang="en-US" sz="2400" dirty="0"/>
              <a:t>，就可以立刻使用该变量并更新页面中的信息了。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u="sng" dirty="0">
                <a:solidFill>
                  <a:srgbClr val="FF0000"/>
                </a:solidFill>
              </a:rPr>
              <a:t>相比 </a:t>
            </a:r>
            <a:r>
              <a:rPr lang="en-US" altLang="zh-CN" sz="2400" u="sng" dirty="0">
                <a:solidFill>
                  <a:srgbClr val="FF0000"/>
                </a:solidFill>
              </a:rPr>
              <a:t>XML </a:t>
            </a:r>
            <a:r>
              <a:rPr lang="zh-CN" altLang="en-US" sz="2400" u="sng" dirty="0">
                <a:solidFill>
                  <a:srgbClr val="FF0000"/>
                </a:solidFill>
              </a:rPr>
              <a:t>需要从 </a:t>
            </a:r>
            <a:r>
              <a:rPr lang="en-US" altLang="zh-CN" sz="2400" u="sng" dirty="0">
                <a:solidFill>
                  <a:srgbClr val="FF0000"/>
                </a:solidFill>
              </a:rPr>
              <a:t>DOM </a:t>
            </a:r>
            <a:r>
              <a:rPr lang="zh-CN" altLang="en-US" sz="2400" u="sng" dirty="0">
                <a:solidFill>
                  <a:srgbClr val="FF0000"/>
                </a:solidFill>
              </a:rPr>
              <a:t>中读取各种节点而言，</a:t>
            </a:r>
            <a:r>
              <a:rPr lang="en-US" altLang="zh-CN" sz="2400" u="sng" dirty="0">
                <a:solidFill>
                  <a:srgbClr val="FF0000"/>
                </a:solidFill>
              </a:rPr>
              <a:t>JSON </a:t>
            </a:r>
            <a:r>
              <a:rPr lang="zh-CN" altLang="en-US" sz="2400" u="sng" dirty="0">
                <a:solidFill>
                  <a:srgbClr val="FF0000"/>
                </a:solidFill>
              </a:rPr>
              <a:t>的使用非常容易。</a:t>
            </a:r>
            <a:endParaRPr lang="en-US" altLang="zh-CN" sz="2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</a:t>
            </a:r>
            <a:r>
              <a:rPr lang="zh-CN" altLang="en-US" sz="2400" dirty="0"/>
              <a:t>我们需要做的仅仅是发送一个 </a:t>
            </a:r>
            <a:r>
              <a:rPr lang="en-US" altLang="zh-CN" sz="2400" dirty="0"/>
              <a:t>Ajax </a:t>
            </a:r>
            <a:r>
              <a:rPr lang="zh-CN" altLang="en-US" sz="2400" dirty="0"/>
              <a:t>请求，然后</a:t>
            </a:r>
            <a:r>
              <a:rPr lang="zh-CN" altLang="en-US" sz="2400" b="1" dirty="0">
                <a:solidFill>
                  <a:srgbClr val="FF0000"/>
                </a:solidFill>
              </a:rPr>
              <a:t>将服务器返回的 </a:t>
            </a:r>
            <a:r>
              <a:rPr lang="en-US" altLang="zh-CN" sz="2400" b="1" dirty="0">
                <a:solidFill>
                  <a:srgbClr val="FF0000"/>
                </a:solidFill>
              </a:rPr>
              <a:t>JSON </a:t>
            </a:r>
            <a:r>
              <a:rPr lang="zh-CN" altLang="en-US" sz="2400" b="1" dirty="0">
                <a:solidFill>
                  <a:srgbClr val="FF0000"/>
                </a:solidFill>
              </a:rPr>
              <a:t>数据赋值给一个变量即可</a:t>
            </a:r>
            <a:r>
              <a:rPr lang="zh-CN" altLang="en-US" sz="2400" dirty="0"/>
              <a:t>。 </a:t>
            </a:r>
          </a:p>
        </p:txBody>
      </p:sp>
      <p:sp>
        <p:nvSpPr>
          <p:cNvPr id="624645" name="Rectangle 5"/>
          <p:cNvSpPr>
            <a:spLocks noChangeArrowheads="1"/>
          </p:cNvSpPr>
          <p:nvPr/>
        </p:nvSpPr>
        <p:spPr bwMode="auto">
          <a:xfrm>
            <a:off x="1187624" y="1922313"/>
            <a:ext cx="5610944" cy="1938992"/>
          </a:xfrm>
          <a:prstGeom prst="rect">
            <a:avLst/>
          </a:prstGeom>
          <a:solidFill>
            <a:srgbClr val="7CA800">
              <a:alpha val="5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/>
              <a:t>{"</a:t>
            </a:r>
            <a:r>
              <a:rPr lang="en-US" altLang="zh-CN" sz="2000" dirty="0" err="1"/>
              <a:t>name":"Michael</a:t>
            </a:r>
            <a:r>
              <a:rPr lang="en-US" altLang="zh-CN" sz="2000" dirty="0"/>
              <a:t>",</a:t>
            </a:r>
          </a:p>
          <a:p>
            <a:r>
              <a:rPr lang="en-US" altLang="zh-CN" sz="2000" dirty="0"/>
              <a:t> "address": {  "</a:t>
            </a:r>
            <a:r>
              <a:rPr lang="en-US" altLang="zh-CN" sz="2000" dirty="0" err="1"/>
              <a:t>city":"Beijing</a:t>
            </a:r>
            <a:r>
              <a:rPr lang="en-US" altLang="zh-CN" sz="2000" dirty="0"/>
              <a:t>",</a:t>
            </a:r>
          </a:p>
          <a:p>
            <a:r>
              <a:rPr lang="zh-CN" altLang="en-US" sz="2000" dirty="0"/>
              <a:t>　　　　　    </a:t>
            </a:r>
            <a:r>
              <a:rPr lang="en-US" altLang="zh-CN" sz="2000" dirty="0"/>
              <a:t>"street":" </a:t>
            </a:r>
            <a:r>
              <a:rPr lang="en-US" altLang="zh-CN" sz="2000" dirty="0" err="1"/>
              <a:t>Chaoyang</a:t>
            </a:r>
            <a:r>
              <a:rPr lang="en-US" altLang="zh-CN" sz="2000" dirty="0"/>
              <a:t> Road ",</a:t>
            </a:r>
          </a:p>
          <a:p>
            <a:r>
              <a:rPr lang="zh-CN" altLang="en-US" sz="2000" dirty="0"/>
              <a:t>　　　　　　</a:t>
            </a:r>
            <a:r>
              <a:rPr lang="en-US" altLang="zh-CN" sz="2000" dirty="0"/>
              <a:t>"postcode":100025</a:t>
            </a:r>
          </a:p>
          <a:p>
            <a:r>
              <a:rPr lang="zh-CN" altLang="en-US" sz="2000" dirty="0"/>
              <a:t>　　　　　 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};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72639" y="260648"/>
            <a:ext cx="6589199" cy="8640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JSON</a:t>
            </a:r>
            <a:r>
              <a:rPr lang="zh-CN" altLang="en-US" dirty="0"/>
              <a:t>简介：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JavaScript </a:t>
            </a:r>
            <a:r>
              <a:rPr lang="zh-CN" altLang="en-US" dirty="0"/>
              <a:t>处理 </a:t>
            </a:r>
            <a:r>
              <a:rPr lang="en-US" altLang="zh-CN" dirty="0"/>
              <a:t>JSON </a:t>
            </a:r>
            <a:r>
              <a:rPr lang="zh-CN" altLang="en-US" dirty="0"/>
              <a:t>数据 </a:t>
            </a:r>
          </a:p>
        </p:txBody>
      </p:sp>
    </p:spTree>
    <p:extLst>
      <p:ext uri="{BB962C8B-B14F-4D97-AF65-F5344CB8AC3E}">
        <p14:creationId xmlns:p14="http://schemas.microsoft.com/office/powerpoint/2010/main" val="6249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49383" y="200261"/>
            <a:ext cx="6451013" cy="924167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物联网</a:t>
            </a:r>
            <a:r>
              <a:rPr lang="en-US" altLang="zh-CN" sz="3200" dirty="0" err="1"/>
              <a:t>IoT</a:t>
            </a:r>
            <a:r>
              <a:rPr lang="zh-CN" altLang="en-US" sz="3200" dirty="0"/>
              <a:t>数据 </a:t>
            </a:r>
            <a:r>
              <a:rPr lang="en-US" sz="3200" dirty="0"/>
              <a:t>Internet of Things: </a:t>
            </a:r>
            <a:br>
              <a:rPr lang="en-US" sz="3200" dirty="0"/>
            </a:br>
            <a:r>
              <a:rPr lang="en-US" sz="3200" dirty="0"/>
              <a:t>Example measurements</a:t>
            </a:r>
          </a:p>
        </p:txBody>
      </p:sp>
      <p:grpSp>
        <p:nvGrpSpPr>
          <p:cNvPr id="155656" name="Group 8"/>
          <p:cNvGrpSpPr>
            <a:grpSpLocks/>
          </p:cNvGrpSpPr>
          <p:nvPr/>
        </p:nvGrpSpPr>
        <p:grpSpPr bwMode="auto">
          <a:xfrm>
            <a:off x="762000" y="1066800"/>
            <a:ext cx="7543800" cy="5410200"/>
            <a:chOff x="457" y="787"/>
            <a:chExt cx="5187" cy="3503"/>
          </a:xfrm>
        </p:grpSpPr>
        <p:graphicFrame>
          <p:nvGraphicFramePr>
            <p:cNvPr id="155657" name="Object 9"/>
            <p:cNvGraphicFramePr>
              <a:graphicFrameLocks noChangeAspect="1"/>
            </p:cNvGraphicFramePr>
            <p:nvPr/>
          </p:nvGraphicFramePr>
          <p:xfrm>
            <a:off x="2214" y="787"/>
            <a:ext cx="3407" cy="1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4" name="Worksheet" r:id="rId4" imgW="8567928" imgH="3672840" progId="Excel.Sheet.8">
                    <p:embed/>
                  </p:oleObj>
                </mc:Choice>
                <mc:Fallback>
                  <p:oleObj name="Worksheet" r:id="rId4" imgW="8567928" imgH="3672840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4" y="787"/>
                          <a:ext cx="3407" cy="1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5658" name="Picture 10" descr="tree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" y="1547"/>
              <a:ext cx="771" cy="201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659" name="Text Box 11"/>
            <p:cNvSpPr txBox="1">
              <a:spLocks noChangeArrowheads="1"/>
            </p:cNvSpPr>
            <p:nvPr/>
          </p:nvSpPr>
          <p:spPr bwMode="auto">
            <a:xfrm>
              <a:off x="667" y="1387"/>
              <a:ext cx="399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36m</a:t>
              </a:r>
            </a:p>
          </p:txBody>
        </p:sp>
        <p:sp>
          <p:nvSpPr>
            <p:cNvPr id="155660" name="Line 12"/>
            <p:cNvSpPr>
              <a:spLocks noChangeShapeType="1"/>
            </p:cNvSpPr>
            <p:nvPr/>
          </p:nvSpPr>
          <p:spPr bwMode="auto">
            <a:xfrm>
              <a:off x="1246" y="2864"/>
              <a:ext cx="14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5661" name="Text Box 13"/>
            <p:cNvSpPr txBox="1">
              <a:spLocks noChangeArrowheads="1"/>
            </p:cNvSpPr>
            <p:nvPr/>
          </p:nvSpPr>
          <p:spPr bwMode="auto">
            <a:xfrm>
              <a:off x="1043" y="1595"/>
              <a:ext cx="611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33m: 111</a:t>
              </a:r>
            </a:p>
          </p:txBody>
        </p:sp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1043" y="1787"/>
              <a:ext cx="631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32m: 110</a:t>
              </a:r>
            </a:p>
          </p:txBody>
        </p:sp>
        <p:sp>
          <p:nvSpPr>
            <p:cNvPr id="155663" name="Text Box 15"/>
            <p:cNvSpPr txBox="1">
              <a:spLocks noChangeArrowheads="1"/>
            </p:cNvSpPr>
            <p:nvPr/>
          </p:nvSpPr>
          <p:spPr bwMode="auto">
            <a:xfrm>
              <a:off x="1043" y="2028"/>
              <a:ext cx="1129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30m: 109,108,107</a:t>
              </a:r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1043" y="2410"/>
              <a:ext cx="1129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20m: 106,105,104</a:t>
              </a:r>
            </a:p>
          </p:txBody>
        </p:sp>
        <p:sp>
          <p:nvSpPr>
            <p:cNvPr id="155665" name="Text Box 17"/>
            <p:cNvSpPr txBox="1">
              <a:spLocks noChangeArrowheads="1"/>
            </p:cNvSpPr>
            <p:nvPr/>
          </p:nvSpPr>
          <p:spPr bwMode="auto">
            <a:xfrm>
              <a:off x="995" y="2891"/>
              <a:ext cx="1162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2"/>
                </a:buClr>
              </a:pPr>
              <a:r>
                <a:rPr lang="en-US" sz="1400">
                  <a:solidFill>
                    <a:srgbClr val="0000C9"/>
                  </a:solidFill>
                  <a:latin typeface="Comic Sans MS" charset="0"/>
                </a:rPr>
                <a:t>10m: 103, 102, 101</a:t>
              </a:r>
            </a:p>
          </p:txBody>
        </p:sp>
        <p:sp>
          <p:nvSpPr>
            <p:cNvPr id="155666" name="Line 18"/>
            <p:cNvSpPr>
              <a:spLocks noChangeShapeType="1"/>
            </p:cNvSpPr>
            <p:nvPr/>
          </p:nvSpPr>
          <p:spPr bwMode="auto">
            <a:xfrm>
              <a:off x="1246" y="2414"/>
              <a:ext cx="14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5667" name="Line 19"/>
            <p:cNvSpPr>
              <a:spLocks noChangeShapeType="1"/>
            </p:cNvSpPr>
            <p:nvPr/>
          </p:nvSpPr>
          <p:spPr bwMode="auto">
            <a:xfrm>
              <a:off x="1246" y="1992"/>
              <a:ext cx="14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5668" name="Line 20"/>
            <p:cNvSpPr>
              <a:spLocks noChangeShapeType="1"/>
            </p:cNvSpPr>
            <p:nvPr/>
          </p:nvSpPr>
          <p:spPr bwMode="auto">
            <a:xfrm>
              <a:off x="1246" y="1795"/>
              <a:ext cx="14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5669" name="Line 21"/>
            <p:cNvSpPr>
              <a:spLocks noChangeShapeType="1"/>
            </p:cNvSpPr>
            <p:nvPr/>
          </p:nvSpPr>
          <p:spPr bwMode="auto">
            <a:xfrm>
              <a:off x="1246" y="1627"/>
              <a:ext cx="14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55670" name="Object 22"/>
            <p:cNvGraphicFramePr>
              <a:graphicFrameLocks noChangeAspect="1"/>
            </p:cNvGraphicFramePr>
            <p:nvPr/>
          </p:nvGraphicFramePr>
          <p:xfrm>
            <a:off x="2200" y="2427"/>
            <a:ext cx="3444" cy="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" name="Worksheet" r:id="rId7" imgW="9150096" imgH="4623816" progId="Excel.Sheet.8">
                    <p:embed/>
                  </p:oleObj>
                </mc:Choice>
                <mc:Fallback>
                  <p:oleObj name="Worksheet" r:id="rId7" imgW="9150096" imgH="4623816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2427"/>
                          <a:ext cx="3444" cy="1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671" name="Line 23"/>
            <p:cNvSpPr>
              <a:spLocks noChangeShapeType="1"/>
            </p:cNvSpPr>
            <p:nvPr/>
          </p:nvSpPr>
          <p:spPr bwMode="auto">
            <a:xfrm>
              <a:off x="2900" y="1142"/>
              <a:ext cx="0" cy="262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Line 24"/>
            <p:cNvSpPr>
              <a:spLocks noChangeShapeType="1"/>
            </p:cNvSpPr>
            <p:nvPr/>
          </p:nvSpPr>
          <p:spPr bwMode="auto">
            <a:xfrm>
              <a:off x="3824" y="1128"/>
              <a:ext cx="0" cy="262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Line 25"/>
            <p:cNvSpPr>
              <a:spLocks noChangeShapeType="1"/>
            </p:cNvSpPr>
            <p:nvPr/>
          </p:nvSpPr>
          <p:spPr bwMode="auto">
            <a:xfrm>
              <a:off x="4105" y="1132"/>
              <a:ext cx="0" cy="262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Line 26"/>
            <p:cNvSpPr>
              <a:spLocks noChangeShapeType="1"/>
            </p:cNvSpPr>
            <p:nvPr/>
          </p:nvSpPr>
          <p:spPr bwMode="auto">
            <a:xfrm>
              <a:off x="4795" y="1128"/>
              <a:ext cx="0" cy="262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Line 27"/>
            <p:cNvSpPr>
              <a:spLocks noChangeShapeType="1"/>
            </p:cNvSpPr>
            <p:nvPr/>
          </p:nvSpPr>
          <p:spPr bwMode="auto">
            <a:xfrm>
              <a:off x="4956" y="1128"/>
              <a:ext cx="0" cy="262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Line 28"/>
            <p:cNvSpPr>
              <a:spLocks noChangeShapeType="1"/>
            </p:cNvSpPr>
            <p:nvPr/>
          </p:nvSpPr>
          <p:spPr bwMode="auto">
            <a:xfrm>
              <a:off x="5284" y="1137"/>
              <a:ext cx="0" cy="262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600135" y="5970611"/>
            <a:ext cx="154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2003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7</a:t>
            </a:r>
            <a:r>
              <a:rPr lang="zh-CN" altLang="en-US" sz="1600" dirty="0"/>
              <a:t>日</a:t>
            </a:r>
            <a:endParaRPr lang="en-US" sz="1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220072" y="1593461"/>
            <a:ext cx="0" cy="45170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55674" idx="0"/>
          </p:cNvCxnSpPr>
          <p:nvPr/>
        </p:nvCxnSpPr>
        <p:spPr>
          <a:xfrm>
            <a:off x="7071047" y="1593461"/>
            <a:ext cx="9165" cy="45332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99463" y="6110489"/>
            <a:ext cx="154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2003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8</a:t>
            </a:r>
            <a:r>
              <a:rPr lang="zh-CN" altLang="en-US" sz="1600" dirty="0"/>
              <a:t>日</a:t>
            </a:r>
            <a:endParaRPr 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7154653" y="5926698"/>
            <a:ext cx="154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2003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9</a:t>
            </a:r>
            <a:r>
              <a:rPr lang="zh-CN" altLang="en-US" sz="1600" dirty="0"/>
              <a:t>日</a:t>
            </a:r>
            <a:endParaRPr 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6950284" y="1168283"/>
            <a:ext cx="154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湿度</a:t>
            </a:r>
            <a:r>
              <a:rPr lang="en-US" altLang="zh-CN" sz="1600" dirty="0"/>
              <a:t>VS </a:t>
            </a:r>
            <a:r>
              <a:rPr lang="zh-CN" altLang="en-US" sz="1600" dirty="0"/>
              <a:t>时间</a:t>
            </a:r>
            <a:endParaRPr 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7048092" y="3600823"/>
            <a:ext cx="154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温度</a:t>
            </a:r>
            <a:r>
              <a:rPr lang="en-US" altLang="zh-CN" sz="1600" dirty="0"/>
              <a:t>VS </a:t>
            </a:r>
            <a:r>
              <a:rPr lang="zh-CN" altLang="en-US" sz="1600" dirty="0"/>
              <a:t>时间</a:t>
            </a:r>
            <a:endParaRPr 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44589" y="5546309"/>
            <a:ext cx="154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加州红杉</a:t>
            </a:r>
            <a:endParaRPr lang="en-US" sz="2000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2" y="4024947"/>
            <a:ext cx="3905251" cy="26003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44286" y="1432707"/>
            <a:ext cx="1980029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Q:IoT</a:t>
            </a:r>
            <a:r>
              <a:rPr lang="zh-CN" altLang="en-US" dirty="0"/>
              <a:t>数据特点？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65391"/>
      </p:ext>
    </p:extLst>
  </p:cSld>
  <p:clrMapOvr>
    <a:masterClrMapping/>
  </p:clrMapOvr>
  <p:transition advTm="1944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of Things</a:t>
            </a:r>
            <a:br>
              <a:rPr lang="en-US" dirty="0"/>
            </a:br>
            <a:r>
              <a:rPr lang="en-US" dirty="0"/>
              <a:t>(RFID tags)</a:t>
            </a:r>
          </a:p>
        </p:txBody>
      </p:sp>
      <p:pic>
        <p:nvPicPr>
          <p:cNvPr id="3" name="Picture 2" descr="Screen Shot 2014-02-03 at 3.32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/>
          <a:stretch/>
        </p:blipFill>
        <p:spPr>
          <a:xfrm>
            <a:off x="1756430" y="2310203"/>
            <a:ext cx="5832315" cy="1491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32" y="3985578"/>
            <a:ext cx="1905000" cy="185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969602"/>
            <a:ext cx="3096344" cy="22910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97432" y="5981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RFID</a:t>
            </a:r>
            <a:r>
              <a:rPr lang="zh-CN" altLang="en-US" dirty="0"/>
              <a:t>工作原理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Mike Franklin </a:t>
            </a:r>
          </a:p>
          <a:p>
            <a:r>
              <a:rPr lang="en-US"/>
              <a:t>UC Berkeley EECS</a:t>
            </a:r>
          </a:p>
        </p:txBody>
      </p:sp>
      <p:pic>
        <p:nvPicPr>
          <p:cNvPr id="169986" name="Picture 2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ln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304800" y="6391276"/>
            <a:ext cx="258275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C. Neumann</a:t>
            </a:r>
          </a:p>
        </p:txBody>
      </p:sp>
      <p:sp>
        <p:nvSpPr>
          <p:cNvPr id="2" name="矩形 1"/>
          <p:cNvSpPr/>
          <p:nvPr/>
        </p:nvSpPr>
        <p:spPr>
          <a:xfrm>
            <a:off x="611565" y="76200"/>
            <a:ext cx="8448147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Senseware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</a:rPr>
              <a:t>IoT</a:t>
            </a:r>
            <a:r>
              <a:rPr lang="zh-CN" altLang="en-US" sz="2800" dirty="0">
                <a:solidFill>
                  <a:srgbClr val="FF0000"/>
                </a:solidFill>
              </a:rPr>
              <a:t>系统：跟踪物品从生产到售出的时间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881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7CCF-FFC2-F642-B60E-E86E853D0F65}" type="slidenum">
              <a:rPr lang="en-US"/>
              <a:pPr/>
              <a:t>27</a:t>
            </a:fld>
            <a:endParaRPr lang="en-US"/>
          </a:p>
        </p:txBody>
      </p:sp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1259632" y="260635"/>
            <a:ext cx="7103835" cy="994377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大科学计划概述：蛋白质数据银行计划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Protein Data Bank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" y="1385281"/>
            <a:ext cx="7128792" cy="54727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17" y="1124744"/>
            <a:ext cx="2921083" cy="360388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400" y="5013176"/>
            <a:ext cx="608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09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ADAA5-8F27-0344-913A-1C98F4268DF9}" type="slidenum">
              <a:rPr lang="en-US"/>
              <a:pPr/>
              <a:t>28</a:t>
            </a:fld>
            <a:endParaRPr 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475656" y="454409"/>
            <a:ext cx="4099421" cy="624395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文件 </a:t>
            </a:r>
            <a:r>
              <a:rPr lang="en-US" dirty="0"/>
              <a:t>Files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109" y="1095380"/>
            <a:ext cx="8029575" cy="5762625"/>
          </a:xfrm>
          <a:ln/>
        </p:spPr>
        <p:txBody>
          <a:bodyPr>
            <a:noAutofit/>
          </a:bodyPr>
          <a:lstStyle/>
          <a:p>
            <a:pPr lvl="1"/>
            <a:r>
              <a:rPr lang="en-US" sz="2400" dirty="0"/>
              <a:t>A </a:t>
            </a:r>
            <a:r>
              <a:rPr lang="en-US" sz="2400" b="1" dirty="0"/>
              <a:t>file</a:t>
            </a:r>
            <a:r>
              <a:rPr lang="en-US" sz="2400" dirty="0"/>
              <a:t> is a </a:t>
            </a:r>
            <a:r>
              <a:rPr lang="en-US" sz="2400" b="1" dirty="0"/>
              <a:t>named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sequence of bytes</a:t>
            </a:r>
            <a:r>
              <a:rPr lang="zh-CN" altLang="en-US" sz="2400" b="1" dirty="0">
                <a:solidFill>
                  <a:srgbClr val="FF0000"/>
                </a:solidFill>
              </a:rPr>
              <a:t>（带名字的字节序列）</a:t>
            </a:r>
            <a:endParaRPr lang="en-US" sz="2400" b="1" dirty="0">
              <a:solidFill>
                <a:srgbClr val="FF0000"/>
              </a:solidFill>
            </a:endParaRPr>
          </a:p>
          <a:p>
            <a:pPr lvl="2"/>
            <a:r>
              <a:rPr lang="en-US" sz="2000" dirty="0"/>
              <a:t>Typically stored as a collection of pages (or blocks)</a:t>
            </a:r>
          </a:p>
          <a:p>
            <a:pPr lvl="1"/>
            <a:r>
              <a:rPr lang="en-US" sz="2400" dirty="0"/>
              <a:t>A </a:t>
            </a:r>
            <a:r>
              <a:rPr lang="en-US" sz="2400" b="1" dirty="0" err="1"/>
              <a:t>filesystem</a:t>
            </a:r>
            <a:r>
              <a:rPr lang="en-US" sz="2400" dirty="0"/>
              <a:t> is </a:t>
            </a:r>
            <a:r>
              <a:rPr lang="en-US" sz="2400" i="1" u="sng" dirty="0"/>
              <a:t>a collection of files</a:t>
            </a:r>
            <a:r>
              <a:rPr lang="en-US" sz="2400" dirty="0"/>
              <a:t> organized within </a:t>
            </a:r>
            <a:r>
              <a:rPr lang="en-US" sz="2400" u="sng" dirty="0"/>
              <a:t>an hierarchical namespace </a:t>
            </a:r>
            <a:r>
              <a:rPr lang="zh-CN" altLang="en-US" sz="2400" dirty="0"/>
              <a:t>（层次命名空间组织下的一组文件）</a:t>
            </a:r>
            <a:endParaRPr lang="en-US" sz="2400" dirty="0"/>
          </a:p>
          <a:p>
            <a:pPr lvl="2"/>
            <a:r>
              <a:rPr lang="zh-CN" altLang="en-US" sz="2000" dirty="0"/>
              <a:t>负责分配文件在在物理媒体上的空间分配</a:t>
            </a:r>
            <a:endParaRPr lang="en-US" sz="2000" dirty="0"/>
          </a:p>
          <a:p>
            <a:pPr lvl="2"/>
            <a:r>
              <a:rPr lang="zh-CN" altLang="en-US" sz="2000" dirty="0"/>
              <a:t>存储文件</a:t>
            </a:r>
            <a:r>
              <a:rPr lang="en-US" altLang="zh-CN" sz="2000" b="1" u="sng" dirty="0">
                <a:solidFill>
                  <a:srgbClr val="FF0000"/>
                </a:solidFill>
              </a:rPr>
              <a:t>metadata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（？）</a:t>
            </a:r>
            <a:endParaRPr lang="en-US" sz="2000" b="1" dirty="0">
              <a:solidFill>
                <a:srgbClr val="FF0000"/>
              </a:solidFill>
            </a:endParaRPr>
          </a:p>
          <a:p>
            <a:pPr lvl="2"/>
            <a:r>
              <a:rPr lang="zh-CN" altLang="en-US" sz="2000" dirty="0"/>
              <a:t>提供</a:t>
            </a:r>
            <a:r>
              <a:rPr lang="en-US" altLang="zh-CN" sz="2000" dirty="0"/>
              <a:t>API</a:t>
            </a:r>
            <a:r>
              <a:rPr lang="zh-CN" altLang="en-US" sz="2000" dirty="0"/>
              <a:t>供文件的交互操作</a:t>
            </a:r>
            <a:endParaRPr lang="en-US" sz="2000" dirty="0"/>
          </a:p>
          <a:p>
            <a:pPr lvl="1"/>
            <a:r>
              <a:rPr lang="zh-CN" altLang="en-US" sz="2400" dirty="0"/>
              <a:t>标准操作 </a:t>
            </a:r>
            <a:r>
              <a:rPr lang="en-US" sz="2400" dirty="0"/>
              <a:t>Standard operations</a:t>
            </a:r>
          </a:p>
          <a:p>
            <a:pPr lvl="2"/>
            <a:r>
              <a:rPr lang="en-US" sz="2000" dirty="0"/>
              <a:t>open()/close()</a:t>
            </a:r>
            <a:r>
              <a:rPr lang="en-US" altLang="zh-CN" sz="2000" dirty="0"/>
              <a:t>/seek</a:t>
            </a:r>
            <a:r>
              <a:rPr lang="zh-CN" altLang="en-US" sz="2000" dirty="0"/>
              <a:t>（）</a:t>
            </a:r>
            <a:r>
              <a:rPr lang="en-US" altLang="zh-CN" sz="2000" dirty="0"/>
              <a:t>/ read() / write()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186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25176-AC11-CC4B-9659-5EF4DE629DBC}" type="slidenum">
              <a:rPr lang="en-US"/>
              <a:pPr/>
              <a:t>29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0415" y="1466540"/>
            <a:ext cx="6591985" cy="902191"/>
          </a:xfrm>
          <a:ln/>
        </p:spPr>
        <p:txBody>
          <a:bodyPr>
            <a:normAutofit/>
          </a:bodyPr>
          <a:lstStyle/>
          <a:p>
            <a:r>
              <a:rPr lang="en-US" sz="2400" dirty="0"/>
              <a:t>Byte sequence</a:t>
            </a:r>
          </a:p>
          <a:p>
            <a:pPr marL="457189" lvl="1" indent="0">
              <a:buNone/>
            </a:pPr>
            <a:r>
              <a:rPr lang="en-US" sz="2000" dirty="0"/>
              <a:t>$ </a:t>
            </a:r>
            <a:r>
              <a:rPr lang="en-US" sz="2000" b="1" dirty="0">
                <a:solidFill>
                  <a:srgbClr val="FF0000"/>
                </a:solidFill>
              </a:rPr>
              <a:t>cat</a:t>
            </a:r>
            <a:r>
              <a:rPr lang="en-US" sz="2000" dirty="0"/>
              <a:t> </a:t>
            </a:r>
            <a:r>
              <a:rPr lang="en-US" sz="2000" dirty="0" err="1"/>
              <a:t>tobits.py</a:t>
            </a:r>
            <a:endParaRPr lang="en-US" sz="20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85" y="2628875"/>
            <a:ext cx="726519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>
          <a:xfrm>
            <a:off x="1547664" y="558830"/>
            <a:ext cx="4099421" cy="624395"/>
          </a:xfrm>
          <a:prstGeom prst="rect">
            <a:avLst/>
          </a:prstGeom>
          <a:ln/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文件 </a:t>
            </a:r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08778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2564904"/>
            <a:ext cx="67056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I </a:t>
            </a:r>
            <a:r>
              <a:rPr lang="zh-CN" altLang="en-US" sz="4400" dirty="0"/>
              <a:t>了解数据：多样数据格式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2250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C22A-94A9-4F40-8816-09AFAFE5FE24}" type="slidenum">
              <a:rPr lang="en-US"/>
              <a:pPr/>
              <a:t>30</a:t>
            </a:fld>
            <a:endParaRPr lang="en-US"/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1945206" y="624112"/>
            <a:ext cx="6589199" cy="860675"/>
          </a:xfrm>
          <a:ln/>
        </p:spPr>
        <p:txBody>
          <a:bodyPr/>
          <a:lstStyle/>
          <a:p>
            <a:r>
              <a:rPr lang="zh-CN" altLang="en-US" dirty="0"/>
              <a:t>文件的比特序列</a:t>
            </a:r>
            <a:endParaRPr lang="en-US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9" y="1905000"/>
            <a:ext cx="6480720" cy="620904"/>
          </a:xfrm>
          <a:ln/>
        </p:spPr>
        <p:txBody>
          <a:bodyPr>
            <a:normAutofit/>
          </a:bodyPr>
          <a:lstStyle/>
          <a:p>
            <a:r>
              <a:rPr lang="en-US" sz="2800" dirty="0"/>
              <a:t>Bit sequence </a:t>
            </a:r>
            <a:r>
              <a:rPr lang="en-US" altLang="zh-CN" sz="2800" dirty="0"/>
              <a:t>of a python file</a:t>
            </a:r>
            <a:endParaRPr lang="en-US" sz="2800" dirty="0"/>
          </a:p>
        </p:txBody>
      </p:sp>
      <p:pic>
        <p:nvPicPr>
          <p:cNvPr id="3" name="Picture 2" descr="Screen Shot 2014-02-03 at 1.3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25908"/>
            <a:ext cx="9144000" cy="31567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1760" y="5949281"/>
            <a:ext cx="259228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文件的另一面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2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40157-F75F-694D-AF97-836A8F2E766B}" type="slidenum">
              <a:rPr lang="en-US"/>
              <a:pPr/>
              <a:t>31</a:t>
            </a:fld>
            <a:endParaRPr 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1" y="525294"/>
            <a:ext cx="5424264" cy="600075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文件性能</a:t>
            </a:r>
            <a:r>
              <a:rPr lang="en-US" dirty="0"/>
              <a:t>File Performance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29870"/>
            <a:ext cx="8229600" cy="452596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Read/Write time (626 MB tabular file)</a:t>
            </a: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88895" y="2293471"/>
          <a:ext cx="762896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7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Time (Text)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Write Time (Text)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Time</a:t>
                      </a:r>
                      <a:br>
                        <a:rPr lang="en-US" dirty="0"/>
                      </a:br>
                      <a:r>
                        <a:rPr lang="en-US" dirty="0"/>
                        <a:t>(Binary)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Time</a:t>
                      </a:r>
                      <a:br>
                        <a:rPr lang="en-US" dirty="0"/>
                      </a:br>
                      <a:r>
                        <a:rPr lang="en-US" dirty="0"/>
                        <a:t>(Binary)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Pandas</a:t>
                      </a:r>
                      <a:r>
                        <a:rPr lang="en-US" baseline="0" dirty="0"/>
                        <a:t> (Python)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36 </a:t>
                      </a:r>
                      <a:r>
                        <a:rPr lang="en-US" baseline="0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Scala/Java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1-6*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1-6*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4648835"/>
            <a:ext cx="6814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Pandas </a:t>
            </a:r>
            <a:r>
              <a:rPr lang="en-US" u="sng" dirty="0"/>
              <a:t>doesn’t have a default binary file I/O library </a:t>
            </a:r>
            <a:r>
              <a:rPr lang="en-US" dirty="0"/>
              <a:t>–</a:t>
            </a:r>
            <a:br>
              <a:rPr lang="en-US" dirty="0"/>
            </a:br>
            <a:r>
              <a:rPr lang="en-US" dirty="0"/>
              <a:t>you can use Python, but performance depends on what you pick.</a:t>
            </a:r>
          </a:p>
          <a:p>
            <a:endParaRPr lang="en-US" dirty="0"/>
          </a:p>
          <a:p>
            <a:r>
              <a:rPr lang="en-US" dirty="0"/>
              <a:t>* 6 seconds is the time for sustainable read/write. </a:t>
            </a:r>
            <a:br>
              <a:rPr lang="en-US" dirty="0"/>
            </a:br>
            <a:r>
              <a:rPr lang="en-US" dirty="0"/>
              <a:t>Often faster due to caching</a:t>
            </a:r>
          </a:p>
        </p:txBody>
      </p:sp>
      <p:sp>
        <p:nvSpPr>
          <p:cNvPr id="5" name="Oval 4"/>
          <p:cNvSpPr/>
          <p:nvPr/>
        </p:nvSpPr>
        <p:spPr>
          <a:xfrm>
            <a:off x="2288537" y="3546466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82627" y="3546465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73853" y="3777202"/>
            <a:ext cx="408774" cy="0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3899" y="4122414"/>
            <a:ext cx="309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Read-Write Times Comparable</a:t>
            </a:r>
          </a:p>
        </p:txBody>
      </p:sp>
      <p:sp>
        <p:nvSpPr>
          <p:cNvPr id="12" name="Oval 11"/>
          <p:cNvSpPr/>
          <p:nvPr/>
        </p:nvSpPr>
        <p:spPr>
          <a:xfrm>
            <a:off x="2221906" y="2900460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15996" y="2900459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07222" y="3131196"/>
            <a:ext cx="408774" cy="0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259632" y="6134606"/>
            <a:ext cx="6362215" cy="587560"/>
          </a:xfrm>
          <a:prstGeom prst="round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Python</a:t>
            </a:r>
            <a:r>
              <a:rPr lang="zh-CN" altLang="en-US" sz="2000" dirty="0">
                <a:solidFill>
                  <a:srgbClr val="FF0000"/>
                </a:solidFill>
              </a:rPr>
              <a:t>读取数据慢，为何大数据开发等还要用</a:t>
            </a:r>
            <a:r>
              <a:rPr lang="en-US" altLang="zh-CN" sz="2000" dirty="0">
                <a:solidFill>
                  <a:srgbClr val="FF0000"/>
                </a:solidFill>
              </a:rPr>
              <a:t>Python</a:t>
            </a:r>
            <a:r>
              <a:rPr lang="zh-CN" altLang="en-US" sz="2000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11" name="曲线连接符 10"/>
          <p:cNvCxnSpPr>
            <a:stCxn id="5" idx="2"/>
            <a:endCxn id="6" idx="1"/>
          </p:cNvCxnSpPr>
          <p:nvPr/>
        </p:nvCxnSpPr>
        <p:spPr>
          <a:xfrm rot="10800000" flipV="1">
            <a:off x="1259633" y="3777202"/>
            <a:ext cx="1028905" cy="2651183"/>
          </a:xfrm>
          <a:prstGeom prst="curvedConnector3">
            <a:avLst>
              <a:gd name="adj1" fmla="val 122218"/>
            </a:avLst>
          </a:prstGeom>
          <a:ln w="1905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2" grpId="0" animBg="1"/>
      <p:bldP spid="13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40157-F75F-694D-AF97-836A8F2E766B}" type="slidenum">
              <a:rPr lang="en-US"/>
              <a:pPr/>
              <a:t>32</a:t>
            </a:fld>
            <a:endParaRPr 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0" y="380693"/>
            <a:ext cx="5316597" cy="600035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File Performance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29870"/>
            <a:ext cx="8229600" cy="452596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Read/Write time (626 MB tabular file)</a:t>
            </a: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50693"/>
              </p:ext>
            </p:extLst>
          </p:nvPr>
        </p:nvGraphicFramePr>
        <p:xfrm>
          <a:off x="788895" y="2293471"/>
          <a:ext cx="762896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7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257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Time (Text)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Write Time (Text)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Time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FFFF66"/>
                          </a:solidFill>
                        </a:rPr>
                        <a:t>Binary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Time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FFFF66"/>
                          </a:solidFill>
                        </a:rPr>
                        <a:t>Binary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Pandas</a:t>
                      </a:r>
                      <a:r>
                        <a:rPr lang="en-US" baseline="0" dirty="0"/>
                        <a:t> (Python)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36 </a:t>
                      </a:r>
                      <a:r>
                        <a:rPr lang="en-US" baseline="0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Scala/Java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1-6*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1-6*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4648835"/>
            <a:ext cx="6278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Pandas doesn’t have a default binary file I/O library –</a:t>
            </a:r>
            <a:br>
              <a:rPr lang="en-US" dirty="0"/>
            </a:br>
            <a:r>
              <a:rPr lang="en-US" dirty="0"/>
              <a:t>you can use Python, but performance depends on what you pick.</a:t>
            </a:r>
          </a:p>
          <a:p>
            <a:endParaRPr lang="en-US" dirty="0"/>
          </a:p>
          <a:p>
            <a:r>
              <a:rPr lang="en-US" dirty="0"/>
              <a:t>* 6 seconds is the time for sustainable read/write. </a:t>
            </a:r>
            <a:br>
              <a:rPr lang="en-US" dirty="0"/>
            </a:br>
            <a:r>
              <a:rPr lang="en-US" dirty="0"/>
              <a:t>Often faster due to caching</a:t>
            </a:r>
          </a:p>
        </p:txBody>
      </p:sp>
      <p:sp>
        <p:nvSpPr>
          <p:cNvPr id="5" name="Oval 4"/>
          <p:cNvSpPr/>
          <p:nvPr/>
        </p:nvSpPr>
        <p:spPr>
          <a:xfrm>
            <a:off x="2288537" y="3546466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55053" y="3546465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31195" y="4122414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Binary I/O much faster than text</a:t>
            </a:r>
          </a:p>
        </p:txBody>
      </p:sp>
      <p:sp>
        <p:nvSpPr>
          <p:cNvPr id="11" name="Freeform 10"/>
          <p:cNvSpPr/>
          <p:nvPr/>
        </p:nvSpPr>
        <p:spPr>
          <a:xfrm>
            <a:off x="3346792" y="3837032"/>
            <a:ext cx="2008261" cy="285381"/>
          </a:xfrm>
          <a:custGeom>
            <a:avLst/>
            <a:gdLst>
              <a:gd name="connsiteX0" fmla="*/ 0 w 2008261"/>
              <a:gd name="connsiteY0" fmla="*/ 17092 h 222248"/>
              <a:gd name="connsiteX1" fmla="*/ 1016949 w 2008261"/>
              <a:gd name="connsiteY1" fmla="*/ 222191 h 222248"/>
              <a:gd name="connsiteX2" fmla="*/ 2008261 w 2008261"/>
              <a:gd name="connsiteY2" fmla="*/ 0 h 22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8261" h="222248">
                <a:moveTo>
                  <a:pt x="0" y="17092"/>
                </a:moveTo>
                <a:cubicBezTo>
                  <a:pt x="341119" y="121066"/>
                  <a:pt x="682239" y="225040"/>
                  <a:pt x="1016949" y="222191"/>
                </a:cubicBezTo>
                <a:cubicBezTo>
                  <a:pt x="1351659" y="219342"/>
                  <a:pt x="1679960" y="109671"/>
                  <a:pt x="2008261" y="0"/>
                </a:cubicBezTo>
              </a:path>
            </a:pathLst>
          </a:custGeom>
          <a:noFill/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74081" y="3546466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840597" y="3546465"/>
            <a:ext cx="1085316" cy="46147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832336" y="3837032"/>
            <a:ext cx="2008261" cy="285381"/>
          </a:xfrm>
          <a:custGeom>
            <a:avLst/>
            <a:gdLst>
              <a:gd name="connsiteX0" fmla="*/ 0 w 2008261"/>
              <a:gd name="connsiteY0" fmla="*/ 17092 h 222248"/>
              <a:gd name="connsiteX1" fmla="*/ 1016949 w 2008261"/>
              <a:gd name="connsiteY1" fmla="*/ 222191 h 222248"/>
              <a:gd name="connsiteX2" fmla="*/ 2008261 w 2008261"/>
              <a:gd name="connsiteY2" fmla="*/ 0 h 22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8261" h="222248">
                <a:moveTo>
                  <a:pt x="0" y="17092"/>
                </a:moveTo>
                <a:cubicBezTo>
                  <a:pt x="341119" y="121066"/>
                  <a:pt x="682239" y="225040"/>
                  <a:pt x="1016949" y="222191"/>
                </a:cubicBezTo>
                <a:cubicBezTo>
                  <a:pt x="1351659" y="219342"/>
                  <a:pt x="1679960" y="109671"/>
                  <a:pt x="2008261" y="0"/>
                </a:cubicBezTo>
              </a:path>
            </a:pathLst>
          </a:custGeom>
          <a:noFill/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2790099" y="4153235"/>
            <a:ext cx="3685021" cy="411947"/>
          </a:xfrm>
          <a:prstGeom prst="round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1" grpId="0" animBg="1"/>
      <p:bldP spid="17" grpId="0" animBg="1"/>
      <p:bldP spid="18" grpId="0" animBg="1"/>
      <p:bldP spid="19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720" y="2708920"/>
            <a:ext cx="5832648" cy="936104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数据采集：数据如何获取？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62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获得数据的方式多种多样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79384"/>
            <a:ext cx="2838596" cy="22988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10" y="1411325"/>
            <a:ext cx="3191466" cy="23668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2" y="4576657"/>
            <a:ext cx="2292468" cy="16637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4563957"/>
            <a:ext cx="1816193" cy="16764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983" y="3947975"/>
            <a:ext cx="2063856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7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2132856"/>
            <a:ext cx="6591985" cy="37776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数据检索</a:t>
            </a:r>
            <a:endParaRPr lang="en-US" altLang="zh-CN" sz="3200" dirty="0"/>
          </a:p>
          <a:p>
            <a:r>
              <a:rPr lang="zh-CN" altLang="en-US" sz="3200" dirty="0"/>
              <a:t>批量数据获取</a:t>
            </a:r>
            <a:endParaRPr lang="en-US" altLang="zh-CN" sz="3200" dirty="0"/>
          </a:p>
          <a:p>
            <a:r>
              <a:rPr lang="zh-CN" altLang="en-US" sz="3200" dirty="0"/>
              <a:t>网络爬虫</a:t>
            </a:r>
            <a:endParaRPr lang="en-US" altLang="zh-CN" sz="3200" dirty="0"/>
          </a:p>
          <a:p>
            <a:r>
              <a:rPr lang="zh-CN" altLang="en-US" sz="3200" dirty="0"/>
              <a:t>数据筛选</a:t>
            </a:r>
          </a:p>
        </p:txBody>
      </p:sp>
    </p:spTree>
    <p:extLst>
      <p:ext uri="{BB962C8B-B14F-4D97-AF65-F5344CB8AC3E}">
        <p14:creationId xmlns:p14="http://schemas.microsoft.com/office/powerpoint/2010/main" val="27073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482" y="332656"/>
            <a:ext cx="6589199" cy="1280890"/>
          </a:xfrm>
        </p:spPr>
        <p:txBody>
          <a:bodyPr/>
          <a:lstStyle/>
          <a:p>
            <a:r>
              <a:rPr lang="zh-CN" altLang="en-US" dirty="0"/>
              <a:t>数据采集：数据检索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1292" y="1340768"/>
            <a:ext cx="6591985" cy="3777622"/>
          </a:xfrm>
        </p:spPr>
        <p:txBody>
          <a:bodyPr/>
          <a:lstStyle/>
          <a:p>
            <a:r>
              <a:rPr lang="zh-CN" altLang="en-US" sz="2400" dirty="0"/>
              <a:t>最简单、最灵活的数据获取方式就是依靠检索</a:t>
            </a:r>
            <a:endParaRPr lang="en-US" altLang="zh-CN" sz="2400" dirty="0"/>
          </a:p>
          <a:p>
            <a:r>
              <a:rPr lang="zh-CN" altLang="en-US" sz="2400" dirty="0"/>
              <a:t>学会使用搜索引擎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Google</a:t>
            </a:r>
            <a:r>
              <a:rPr lang="zh-CN" altLang="en-US" sz="2400" dirty="0"/>
              <a:t>：更适合搜索英文信息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百度，</a:t>
            </a:r>
            <a:r>
              <a:rPr lang="en-US" altLang="zh-CN" sz="2400" dirty="0" err="1"/>
              <a:t>bing</a:t>
            </a:r>
            <a:r>
              <a:rPr lang="zh-CN" altLang="en-US" sz="2400" dirty="0"/>
              <a:t>：适合于搜索中文信息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8896807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1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数据采集：数据检索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8536950" cy="3960440"/>
          </a:xfrm>
        </p:spPr>
      </p:pic>
      <p:sp>
        <p:nvSpPr>
          <p:cNvPr id="5" name="椭圆 4"/>
          <p:cNvSpPr/>
          <p:nvPr/>
        </p:nvSpPr>
        <p:spPr>
          <a:xfrm>
            <a:off x="1811046" y="2060848"/>
            <a:ext cx="312099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945202" y="3717032"/>
            <a:ext cx="4777178" cy="404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99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620688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数据采集：国内公开数据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3174" y="1484784"/>
            <a:ext cx="6591985" cy="252028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国内常见公开数据渠道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国家相关部门统计信息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中国银行业监督管理委员会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中国国家统计局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…..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501008"/>
            <a:ext cx="562382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3" y="298363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数据采集：国际公开数据集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1663" y="1052736"/>
            <a:ext cx="7620826" cy="4176464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国际公开数据集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2400" dirty="0"/>
              <a:t>     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Amazon</a:t>
            </a:r>
            <a:r>
              <a:rPr lang="zh-CN" altLang="en-US" sz="2400" dirty="0"/>
              <a:t>从</a:t>
            </a:r>
            <a:r>
              <a:rPr lang="en-US" altLang="zh-CN" sz="2400" dirty="0"/>
              <a:t>2008</a:t>
            </a:r>
            <a:r>
              <a:rPr lang="zh-CN" altLang="en-US" sz="2400" dirty="0"/>
              <a:t>年开始就为开发者提供几十</a:t>
            </a:r>
            <a:r>
              <a:rPr lang="en-US" altLang="zh-CN" sz="2400" dirty="0"/>
              <a:t>TB</a:t>
            </a:r>
            <a:r>
              <a:rPr lang="zh-CN" altLang="en-US" sz="2400" dirty="0"/>
              <a:t>的开发数据  </a:t>
            </a:r>
            <a:r>
              <a:rPr lang="en-US" altLang="zh-CN" sz="2400" dirty="0">
                <a:hlinkClick r:id="rId2"/>
              </a:rPr>
              <a:t>https://registry.opendata.aws/</a:t>
            </a:r>
            <a:r>
              <a:rPr lang="en-US" altLang="zh-CN" sz="2400" dirty="0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59" y="2852936"/>
            <a:ext cx="722511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352A-72FE-A74E-8792-C9A27EAC9A0A}" type="slidenum">
              <a:rPr lang="en-US"/>
              <a:pPr/>
              <a:t>4</a:t>
            </a:fld>
            <a:endParaRPr 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1088017" y="215863"/>
            <a:ext cx="7418785" cy="1280890"/>
          </a:xfrm>
          <a:ln/>
        </p:spPr>
        <p:txBody>
          <a:bodyPr/>
          <a:lstStyle/>
          <a:p>
            <a:r>
              <a:rPr lang="zh-CN" altLang="en-US" dirty="0"/>
              <a:t>互联网公司的数据源：</a:t>
            </a:r>
            <a:r>
              <a:rPr lang="en-US" dirty="0"/>
              <a:t>Data Sources at Web Companies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95031" y="1496753"/>
            <a:ext cx="7371555" cy="5008509"/>
          </a:xfrm>
          <a:ln/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/>
              <a:t>以</a:t>
            </a:r>
            <a:r>
              <a:rPr lang="en-US" altLang="zh-CN" sz="2400" dirty="0"/>
              <a:t>Facebook</a:t>
            </a:r>
            <a:r>
              <a:rPr lang="zh-CN" altLang="en-US" sz="2400" dirty="0"/>
              <a:t>为例：</a:t>
            </a:r>
            <a:r>
              <a:rPr lang="en-US" sz="2400" dirty="0"/>
              <a:t>Examples from Facebook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Application </a:t>
            </a:r>
            <a:r>
              <a:rPr lang="en-US" sz="2000" b="1" dirty="0"/>
              <a:t>databases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Web server 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Event 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API server 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Ad server 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Search server </a:t>
            </a:r>
            <a:r>
              <a:rPr lang="en-US" sz="2000" b="1" dirty="0">
                <a:solidFill>
                  <a:srgbClr val="FF0000"/>
                </a:solidFill>
              </a:rPr>
              <a:t>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Advertisement landing page </a:t>
            </a:r>
            <a:r>
              <a:rPr lang="en-US" sz="2000" dirty="0"/>
              <a:t>content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Wikipedia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Images and video </a:t>
            </a:r>
            <a:r>
              <a:rPr lang="zh-CN" altLang="en-US" sz="2000" b="1" dirty="0"/>
              <a:t>（超级大）</a:t>
            </a:r>
            <a:endParaRPr lang="en-US" sz="2000" b="1" dirty="0"/>
          </a:p>
        </p:txBody>
      </p:sp>
      <p:sp>
        <p:nvSpPr>
          <p:cNvPr id="3" name="矩形 2"/>
          <p:cNvSpPr/>
          <p:nvPr/>
        </p:nvSpPr>
        <p:spPr>
          <a:xfrm>
            <a:off x="4572000" y="2433109"/>
            <a:ext cx="4320224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/>
              <a:t>Facebook</a:t>
            </a:r>
            <a:r>
              <a:rPr lang="zh-CN" altLang="en-US" sz="2400" b="1" dirty="0">
                <a:solidFill>
                  <a:srgbClr val="FF0000"/>
                </a:solidFill>
              </a:rPr>
              <a:t>每天处理</a:t>
            </a:r>
            <a:r>
              <a:rPr lang="zh-CN" altLang="en-US" sz="2400" dirty="0"/>
              <a:t>来自全球的</a:t>
            </a:r>
            <a:r>
              <a:rPr lang="en-US" altLang="zh-CN" sz="2400" b="1" dirty="0"/>
              <a:t>3.5</a:t>
            </a:r>
            <a:r>
              <a:rPr lang="zh-CN" altLang="en-US" sz="2400" b="1" dirty="0"/>
              <a:t>亿张照片</a:t>
            </a:r>
            <a:r>
              <a:rPr lang="zh-CN" altLang="en-US" sz="2400" dirty="0"/>
              <a:t>、</a:t>
            </a:r>
            <a:r>
              <a:rPr lang="en-US" altLang="zh-CN" sz="2400" b="1" dirty="0"/>
              <a:t>45</a:t>
            </a:r>
            <a:r>
              <a:rPr lang="zh-CN" altLang="en-US" sz="2400" b="1" dirty="0"/>
              <a:t>亿个“赞”</a:t>
            </a:r>
            <a:r>
              <a:rPr lang="zh-CN" altLang="en-US" sz="2400" dirty="0"/>
              <a:t>和</a:t>
            </a:r>
            <a:r>
              <a:rPr lang="en-US" altLang="zh-CN" sz="2400" b="1" dirty="0"/>
              <a:t>100</a:t>
            </a:r>
            <a:r>
              <a:rPr lang="zh-CN" altLang="en-US" sz="2400" b="1" dirty="0"/>
              <a:t>亿条消息</a:t>
            </a:r>
            <a:r>
              <a:rPr lang="zh-CN" altLang="en-US" sz="2400" dirty="0"/>
              <a:t>，这意味着</a:t>
            </a:r>
            <a:r>
              <a:rPr lang="en-US" altLang="zh-CN" sz="2400" dirty="0"/>
              <a:t>Facebook</a:t>
            </a:r>
            <a:r>
              <a:rPr lang="zh-CN" altLang="en-US" sz="2400" dirty="0"/>
              <a:t>需要为此配备难以置信的、巨大的技术基础设施。</a:t>
            </a:r>
            <a:endParaRPr 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613817" y="5982042"/>
            <a:ext cx="636718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这些数据是需要经过处理后才能存储的。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33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190351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数据采集：国际公开数据集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922233"/>
            <a:ext cx="7812360" cy="4176464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国际公开数据集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400" dirty="0"/>
              <a:t>     2</a:t>
            </a:r>
            <a:r>
              <a:rPr lang="zh-CN" altLang="en-US" sz="2400" dirty="0"/>
              <a:t>）</a:t>
            </a:r>
            <a:r>
              <a:rPr lang="en-US" altLang="zh-CN" sz="2400" dirty="0"/>
              <a:t>1400</a:t>
            </a:r>
            <a:r>
              <a:rPr lang="zh-CN" altLang="en-US" sz="2400" dirty="0"/>
              <a:t>万的图像数据 </a:t>
            </a:r>
            <a:r>
              <a:rPr lang="en-US" altLang="zh-CN" sz="2400" dirty="0">
                <a:hlinkClick r:id="rId2"/>
              </a:rPr>
              <a:t>http://www.image-net.org/</a:t>
            </a:r>
            <a:r>
              <a:rPr lang="en-US" altLang="zh-CN" sz="2400" dirty="0"/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033464"/>
            <a:ext cx="630775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190351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数据采集：国际公开数据集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922233"/>
            <a:ext cx="7812360" cy="4176464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国际公开数据集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400" dirty="0"/>
              <a:t>     2</a:t>
            </a:r>
            <a:r>
              <a:rPr lang="zh-CN" altLang="en-US" sz="2400" dirty="0"/>
              <a:t>）</a:t>
            </a:r>
            <a:r>
              <a:rPr lang="en-US" altLang="zh-CN" sz="2400" dirty="0"/>
              <a:t>1400</a:t>
            </a:r>
            <a:r>
              <a:rPr lang="zh-CN" altLang="en-US" sz="2400" dirty="0"/>
              <a:t>万的图像数据 </a:t>
            </a:r>
            <a:r>
              <a:rPr lang="en-US" altLang="zh-CN" sz="2400" dirty="0">
                <a:hlinkClick r:id="rId2"/>
              </a:rPr>
              <a:t>http://www.image-net.org/</a:t>
            </a:r>
            <a:r>
              <a:rPr lang="en-US" altLang="zh-CN" sz="2400" dirty="0"/>
              <a:t>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1" y="1994109"/>
            <a:ext cx="8391525" cy="4524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97856"/>
            <a:ext cx="6146104" cy="4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620688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数据采集：国际公开数据集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3174" y="1484784"/>
            <a:ext cx="7620826" cy="4176464"/>
          </a:xfrm>
        </p:spPr>
        <p:txBody>
          <a:bodyPr>
            <a:normAutofit lnSpcReduction="10000"/>
          </a:bodyPr>
          <a:lstStyle/>
          <a:p>
            <a:r>
              <a:rPr lang="zh-CN" altLang="en-US" sz="2600" dirty="0"/>
              <a:t>国际公开数据集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400" dirty="0"/>
              <a:t>     3</a:t>
            </a:r>
            <a:r>
              <a:rPr lang="zh-CN" altLang="en-US" sz="2400" dirty="0"/>
              <a:t>）</a:t>
            </a:r>
            <a:r>
              <a:rPr lang="en-US" altLang="zh-CN" sz="2400" dirty="0"/>
              <a:t>YouTube</a:t>
            </a:r>
            <a:r>
              <a:rPr lang="zh-CN" altLang="en-US" sz="2400" dirty="0"/>
              <a:t>视频的统计与社交网络数据 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</a:t>
            </a:r>
            <a:r>
              <a:rPr lang="en-US" altLang="zh-CN" sz="2400" dirty="0">
                <a:hlinkClick r:id="rId2"/>
              </a:rPr>
              <a:t>http://netsg.cs.sfu.ca/youtubedata/</a:t>
            </a:r>
            <a:r>
              <a:rPr lang="en-US" altLang="zh-CN" sz="2400" dirty="0"/>
              <a:t> </a:t>
            </a:r>
          </a:p>
          <a:p>
            <a:pPr marL="0" indent="0">
              <a:buNone/>
            </a:pPr>
            <a:r>
              <a:rPr lang="en-US" altLang="zh-CN" sz="2400" dirty="0"/>
              <a:t>     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………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69955" y="5676800"/>
            <a:ext cx="5544616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学会自己去自己寻找这些数据集！      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       </a:t>
            </a:r>
            <a:r>
              <a:rPr lang="zh-CN" altLang="en-US" sz="2800" dirty="0">
                <a:solidFill>
                  <a:srgbClr val="FF0000"/>
                </a:solidFill>
              </a:rPr>
              <a:t>（很重要的一个本领）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03" y="3140968"/>
            <a:ext cx="5905120" cy="18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548680"/>
            <a:ext cx="6589199" cy="716658"/>
          </a:xfrm>
        </p:spPr>
        <p:txBody>
          <a:bodyPr/>
          <a:lstStyle/>
          <a:p>
            <a:r>
              <a:rPr lang="zh-CN" altLang="en-US" dirty="0"/>
              <a:t>数据采集：批量数据获取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5609" y="1628800"/>
            <a:ext cx="7128792" cy="388843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大量数据的获取难以手动实现，需借助爬虫程序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也有可能通过交易（</a:t>
            </a:r>
            <a:r>
              <a:rPr lang="zh-CN" altLang="en-US" sz="2400" b="1" dirty="0"/>
              <a:t>购买</a:t>
            </a:r>
            <a:r>
              <a:rPr lang="zh-CN" altLang="en-US" sz="2400" dirty="0"/>
              <a:t>）“数据”而得。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网络爬虫是一个自动在网上抓取数据的程序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爬虫本质上就是</a:t>
            </a:r>
            <a:r>
              <a:rPr lang="zh-CN" altLang="en-US" sz="2400" b="1" dirty="0">
                <a:solidFill>
                  <a:srgbClr val="FF0000"/>
                </a:solidFill>
              </a:rPr>
              <a:t>下载</a:t>
            </a:r>
            <a:r>
              <a:rPr lang="zh-CN" altLang="en-US" sz="2400" dirty="0"/>
              <a:t>特定网站网页的</a:t>
            </a:r>
            <a:r>
              <a:rPr lang="en-US" altLang="zh-CN" sz="2400" dirty="0"/>
              <a:t>HTML/JSON /XML</a:t>
            </a:r>
            <a:r>
              <a:rPr lang="zh-CN" altLang="en-US" sz="2400" dirty="0"/>
              <a:t>数据并对数据进行</a:t>
            </a:r>
            <a:r>
              <a:rPr lang="zh-CN" altLang="en-US" sz="2400" b="1" dirty="0">
                <a:solidFill>
                  <a:srgbClr val="FF0000"/>
                </a:solidFill>
              </a:rPr>
              <a:t>解析</a:t>
            </a:r>
            <a:r>
              <a:rPr lang="zh-CN" altLang="en-US" sz="2400" dirty="0"/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提取</a:t>
            </a:r>
            <a:r>
              <a:rPr lang="zh-CN" altLang="en-US" sz="2400" dirty="0"/>
              <a:t>与</a:t>
            </a:r>
            <a:r>
              <a:rPr lang="zh-CN" altLang="en-US" sz="2400" b="1" dirty="0">
                <a:solidFill>
                  <a:srgbClr val="FF0000"/>
                </a:solidFill>
              </a:rPr>
              <a:t>存储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通常先定义一组入口</a:t>
            </a:r>
            <a:r>
              <a:rPr lang="en-US" altLang="zh-CN" sz="2400" dirty="0">
                <a:solidFill>
                  <a:schemeClr val="tx1"/>
                </a:solidFill>
              </a:rPr>
              <a:t>URL</a:t>
            </a:r>
            <a:r>
              <a:rPr lang="zh-CN" altLang="en-US" sz="2400" dirty="0">
                <a:solidFill>
                  <a:schemeClr val="tx1"/>
                </a:solidFill>
              </a:rPr>
              <a:t>，根据页面中的其他</a:t>
            </a:r>
            <a:r>
              <a:rPr lang="en-US" altLang="zh-CN" sz="2400" dirty="0">
                <a:solidFill>
                  <a:schemeClr val="tx1"/>
                </a:solidFill>
              </a:rPr>
              <a:t>URL</a:t>
            </a:r>
            <a:r>
              <a:rPr lang="zh-CN" altLang="en-US" sz="2400" dirty="0">
                <a:solidFill>
                  <a:schemeClr val="tx1"/>
                </a:solidFill>
              </a:rPr>
              <a:t>，深度优先或广度优先的遍历访问，逐一抓取数据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数据采集：网络爬虫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1628800"/>
            <a:ext cx="7128792" cy="30963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网络爬虫是什么？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网络爬虫（又被称为网页蜘蛛，网络机器人），是一种按照一定的规则，自动的抓取万维网信息的程序或者脚本。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爬虫的行为可以划分为：载入、解析、存储，且其中</a:t>
            </a:r>
            <a:r>
              <a:rPr lang="zh-CN" altLang="en-US" sz="2400" b="1" dirty="0"/>
              <a:t>最复杂的部分为</a:t>
            </a:r>
            <a:r>
              <a:rPr lang="zh-CN" altLang="en-US" sz="2400" b="1" dirty="0">
                <a:solidFill>
                  <a:srgbClr val="FF0000"/>
                </a:solidFill>
              </a:rPr>
              <a:t>载入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53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620688"/>
            <a:ext cx="6589199" cy="1280890"/>
          </a:xfrm>
        </p:spPr>
        <p:txBody>
          <a:bodyPr/>
          <a:lstStyle/>
          <a:p>
            <a:r>
              <a:rPr lang="zh-CN" altLang="en-US" dirty="0"/>
              <a:t>网络爬虫：载入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3" y="1484784"/>
            <a:ext cx="8064896" cy="5256584"/>
          </a:xfrm>
        </p:spPr>
        <p:txBody>
          <a:bodyPr>
            <a:noAutofit/>
          </a:bodyPr>
          <a:lstStyle/>
          <a:p>
            <a:r>
              <a:rPr lang="zh-CN" altLang="en-US" sz="2300" dirty="0"/>
              <a:t>载入：将目标网站数据下载到本地</a:t>
            </a:r>
            <a:endParaRPr lang="en-US" altLang="zh-CN" sz="2300" dirty="0"/>
          </a:p>
          <a:p>
            <a:pPr marL="0" indent="0">
              <a:buNone/>
            </a:pPr>
            <a:r>
              <a:rPr lang="zh-CN" altLang="en-US" sz="2300" dirty="0"/>
              <a:t>   </a:t>
            </a:r>
            <a:r>
              <a:rPr lang="en-US" altLang="zh-CN" sz="2300" dirty="0"/>
              <a:t>1</a:t>
            </a:r>
            <a:r>
              <a:rPr lang="zh-CN" altLang="en-US" sz="2300" dirty="0"/>
              <a:t>）网站数据主要依托于网页（</a:t>
            </a:r>
            <a:r>
              <a:rPr lang="en-US" altLang="zh-CN" sz="2300" dirty="0"/>
              <a:t>html</a:t>
            </a:r>
            <a:r>
              <a:rPr lang="zh-CN" altLang="en-US" sz="2300" dirty="0"/>
              <a:t>）展示</a:t>
            </a:r>
            <a:endParaRPr lang="en-US" altLang="zh-CN" sz="2300" dirty="0"/>
          </a:p>
          <a:p>
            <a:pPr marL="0" indent="0">
              <a:buNone/>
            </a:pPr>
            <a:r>
              <a:rPr lang="en-US" altLang="zh-CN" sz="2300" dirty="0"/>
              <a:t>   2</a:t>
            </a:r>
            <a:r>
              <a:rPr lang="zh-CN" altLang="en-US" sz="2300" dirty="0"/>
              <a:t>）爬虫程序向服务器发送网络请求，从而获取相应的网页</a:t>
            </a:r>
            <a:endParaRPr lang="en-US" altLang="zh-CN" sz="2300" dirty="0"/>
          </a:p>
          <a:p>
            <a:pPr marL="0" indent="0">
              <a:buNone/>
            </a:pPr>
            <a:r>
              <a:rPr lang="zh-CN" altLang="en-US" sz="2300" dirty="0"/>
              <a:t>        </a:t>
            </a:r>
            <a:r>
              <a:rPr lang="en-US" altLang="zh-CN" sz="2300" dirty="0"/>
              <a:t>2.1</a:t>
            </a:r>
            <a:r>
              <a:rPr lang="zh-CN" altLang="en-US" sz="2300" dirty="0"/>
              <a:t>）网站常用网络协议：</a:t>
            </a:r>
            <a:r>
              <a:rPr lang="en-US" altLang="zh-CN" sz="2300" dirty="0"/>
              <a:t>http</a:t>
            </a:r>
            <a:r>
              <a:rPr lang="zh-CN" altLang="en-US" sz="2300" dirty="0"/>
              <a:t>，</a:t>
            </a:r>
            <a:r>
              <a:rPr lang="en-US" altLang="zh-CN" sz="2300" dirty="0"/>
              <a:t>https</a:t>
            </a:r>
          </a:p>
          <a:p>
            <a:pPr marL="0" indent="0">
              <a:buNone/>
            </a:pPr>
            <a:r>
              <a:rPr lang="zh-CN" altLang="en-US" sz="2300" dirty="0"/>
              <a:t>        </a:t>
            </a:r>
            <a:r>
              <a:rPr lang="en-US" altLang="zh-CN" sz="2300" dirty="0"/>
              <a:t>2.2</a:t>
            </a:r>
            <a:r>
              <a:rPr lang="zh-CN" altLang="en-US" sz="2300" dirty="0"/>
              <a:t>）数据常用请求方式：</a:t>
            </a:r>
            <a:r>
              <a:rPr lang="en-US" altLang="zh-CN" sz="2300" dirty="0"/>
              <a:t>get</a:t>
            </a:r>
            <a:r>
              <a:rPr lang="zh-CN" altLang="en-US" sz="2300" dirty="0"/>
              <a:t>，</a:t>
            </a:r>
            <a:r>
              <a:rPr lang="en-US" altLang="zh-CN" sz="2300" dirty="0"/>
              <a:t>post</a:t>
            </a:r>
          </a:p>
          <a:p>
            <a:pPr marL="0" indent="0">
              <a:buNone/>
            </a:pPr>
            <a:r>
              <a:rPr lang="en-US" altLang="zh-CN" sz="2300" dirty="0"/>
              <a:t>             </a:t>
            </a:r>
            <a:r>
              <a:rPr lang="en-US" altLang="zh-CN" sz="2300" dirty="0">
                <a:solidFill>
                  <a:srgbClr val="FF0000"/>
                </a:solidFill>
              </a:rPr>
              <a:t>get</a:t>
            </a:r>
            <a:r>
              <a:rPr lang="zh-CN" altLang="en-US" sz="2300" dirty="0">
                <a:solidFill>
                  <a:srgbClr val="FF0000"/>
                </a:solidFill>
              </a:rPr>
              <a:t>：参数常放置在</a:t>
            </a:r>
            <a:r>
              <a:rPr lang="en-US" altLang="zh-CN" sz="2300" dirty="0">
                <a:solidFill>
                  <a:srgbClr val="FF0000"/>
                </a:solidFill>
              </a:rPr>
              <a:t>URL</a:t>
            </a:r>
            <a:r>
              <a:rPr lang="zh-CN" altLang="en-US" sz="2300" dirty="0">
                <a:solidFill>
                  <a:srgbClr val="FF0000"/>
                </a:solidFill>
              </a:rPr>
              <a:t>中</a:t>
            </a:r>
            <a:endParaRPr lang="en-US" altLang="zh-CN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300" dirty="0"/>
              <a:t>             例如：</a:t>
            </a:r>
            <a:r>
              <a:rPr lang="en-US" altLang="zh-CN" sz="2300" dirty="0">
                <a:hlinkClick r:id="rId2"/>
              </a:rPr>
              <a:t>http://www.adc.com?</a:t>
            </a:r>
            <a:r>
              <a:rPr lang="en-US" altLang="zh-CN" sz="2300" dirty="0">
                <a:solidFill>
                  <a:srgbClr val="FF0000"/>
                </a:solidFill>
                <a:hlinkClick r:id="rId2"/>
              </a:rPr>
              <a:t>p=1&amp;q=2&amp;r=3</a:t>
            </a:r>
            <a:endParaRPr lang="en-US" altLang="zh-CN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300" dirty="0">
                <a:solidFill>
                  <a:srgbClr val="FF0000"/>
                </a:solidFill>
              </a:rPr>
              <a:t>              </a:t>
            </a:r>
          </a:p>
          <a:p>
            <a:pPr marL="0" indent="0">
              <a:buNone/>
            </a:pPr>
            <a:r>
              <a:rPr lang="en-US" altLang="zh-CN" sz="2300" dirty="0">
                <a:solidFill>
                  <a:srgbClr val="FF0000"/>
                </a:solidFill>
              </a:rPr>
              <a:t>              post</a:t>
            </a:r>
            <a:r>
              <a:rPr lang="zh-CN" altLang="en-US" sz="2300" dirty="0">
                <a:solidFill>
                  <a:srgbClr val="FF0000"/>
                </a:solidFill>
              </a:rPr>
              <a:t>：参数常放置在一个表单中</a:t>
            </a:r>
            <a:endParaRPr lang="en-US" altLang="zh-CN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300" dirty="0"/>
              <a:t>              在向目标</a:t>
            </a:r>
            <a:r>
              <a:rPr lang="en-US" altLang="zh-CN" sz="2300" dirty="0"/>
              <a:t>URL</a:t>
            </a:r>
            <a:r>
              <a:rPr lang="zh-CN" altLang="en-US" sz="2300" dirty="0"/>
              <a:t>发送请求时，将参数放置在一个网络</a:t>
            </a:r>
            <a:r>
              <a:rPr lang="zh-CN" altLang="en-US" sz="2300" dirty="0" smtClean="0"/>
              <a:t>请求的</a:t>
            </a:r>
            <a:r>
              <a:rPr lang="zh-CN" altLang="en-US" sz="2300" dirty="0"/>
              <a:t>报文头</a:t>
            </a:r>
            <a:r>
              <a:rPr lang="zh-CN" altLang="en-US" sz="2300" dirty="0" smtClean="0"/>
              <a:t>中</a:t>
            </a:r>
            <a:endParaRPr lang="en-US" altLang="zh-CN" sz="2300" dirty="0"/>
          </a:p>
        </p:txBody>
      </p:sp>
    </p:spTree>
    <p:extLst>
      <p:ext uri="{BB962C8B-B14F-4D97-AF65-F5344CB8AC3E}">
        <p14:creationId xmlns:p14="http://schemas.microsoft.com/office/powerpoint/2010/main" val="2849996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5656" y="598817"/>
            <a:ext cx="7166088" cy="741951"/>
          </a:xfrm>
        </p:spPr>
        <p:txBody>
          <a:bodyPr/>
          <a:lstStyle/>
          <a:p>
            <a:r>
              <a:rPr lang="zh-CN" altLang="en-US" dirty="0"/>
              <a:t>实际操作：抓取一个静态网页步骤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844824"/>
            <a:ext cx="8100392" cy="377762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首先确定</a:t>
            </a:r>
            <a:r>
              <a:rPr lang="en-US" altLang="zh-CN" sz="2400" dirty="0"/>
              <a:t>URL</a:t>
            </a:r>
            <a:r>
              <a:rPr lang="zh-CN" altLang="en-US" sz="2400" dirty="0"/>
              <a:t>，例如：</a:t>
            </a:r>
            <a:r>
              <a:rPr lang="en-US" altLang="zh-CN" sz="2400" dirty="0">
                <a:hlinkClick r:id="rId2"/>
              </a:rPr>
              <a:t>http://www.baidu.com</a:t>
            </a:r>
            <a:endParaRPr lang="en-US" altLang="zh-CN" sz="2400" dirty="0"/>
          </a:p>
          <a:p>
            <a:r>
              <a:rPr lang="zh-CN" altLang="en-US" sz="2400" dirty="0"/>
              <a:t>其次确定请求的方式以及相关参数： 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直接用浏览器实现：</a:t>
            </a:r>
            <a:r>
              <a:rPr lang="en-US" altLang="zh-CN" sz="2400" dirty="0" err="1"/>
              <a:t>chrome,firefox</a:t>
            </a:r>
            <a:r>
              <a:rPr lang="zh-CN" altLang="en-US" sz="2400" dirty="0"/>
              <a:t>浏览器抓包工具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或者抓包工具：</a:t>
            </a:r>
            <a:r>
              <a:rPr lang="en-US" altLang="zh-CN" sz="2400" dirty="0" err="1"/>
              <a:t>charles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r>
              <a:rPr lang="zh-CN" altLang="en-US" sz="2400" dirty="0"/>
              <a:t>最后在代码中按照特定的请求方式（</a:t>
            </a:r>
            <a:r>
              <a:rPr lang="en-US" altLang="zh-CN" sz="2400" dirty="0"/>
              <a:t>get</a:t>
            </a:r>
            <a:r>
              <a:rPr lang="zh-CN" altLang="en-US" sz="2400" dirty="0"/>
              <a:t>，</a:t>
            </a:r>
            <a:r>
              <a:rPr lang="en-US" altLang="zh-CN" sz="2400" dirty="0"/>
              <a:t>post</a:t>
            </a:r>
            <a:r>
              <a:rPr lang="zh-CN" altLang="en-US" sz="2400" dirty="0"/>
              <a:t>）向</a:t>
            </a:r>
            <a:r>
              <a:rPr lang="en-US" altLang="zh-CN" sz="2400" dirty="0"/>
              <a:t>URL</a:t>
            </a:r>
            <a:r>
              <a:rPr lang="zh-CN" altLang="en-US" sz="2400" dirty="0"/>
              <a:t>发送参数，即可收到网页的结果</a:t>
            </a:r>
          </a:p>
        </p:txBody>
      </p:sp>
    </p:spTree>
    <p:extLst>
      <p:ext uri="{BB962C8B-B14F-4D97-AF65-F5344CB8AC3E}">
        <p14:creationId xmlns:p14="http://schemas.microsoft.com/office/powerpoint/2010/main" val="299537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548680"/>
            <a:ext cx="6589199" cy="1280890"/>
          </a:xfrm>
        </p:spPr>
        <p:txBody>
          <a:bodyPr/>
          <a:lstStyle/>
          <a:p>
            <a:r>
              <a:rPr lang="zh-CN" altLang="en-US" dirty="0"/>
              <a:t>网络爬虫：载入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1633" y="1412776"/>
            <a:ext cx="6981260" cy="4968552"/>
          </a:xfrm>
        </p:spPr>
        <p:txBody>
          <a:bodyPr>
            <a:normAutofit fontScale="92500"/>
          </a:bodyPr>
          <a:lstStyle/>
          <a:p>
            <a:r>
              <a:rPr lang="zh-CN" altLang="en-US" sz="2600" dirty="0"/>
              <a:t>但部分页面的数据是</a:t>
            </a:r>
            <a:r>
              <a:rPr lang="zh-CN" altLang="en-US" sz="2600" dirty="0">
                <a:solidFill>
                  <a:srgbClr val="FF0000"/>
                </a:solidFill>
              </a:rPr>
              <a:t>动态加载的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     Ajax</a:t>
            </a:r>
            <a:r>
              <a:rPr lang="zh-CN" altLang="en-US" sz="2400" dirty="0"/>
              <a:t>异步请求：网页中的部分数据需要浏览器渲染或者用户的某些点击、下拉的操作触发才能获得</a:t>
            </a:r>
            <a:endParaRPr lang="en-US" altLang="zh-CN" sz="2400" dirty="0"/>
          </a:p>
          <a:p>
            <a:r>
              <a:rPr lang="zh-CN" altLang="en-US" sz="2400" dirty="0"/>
              <a:t>解决方案：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借助抓包工具</a:t>
            </a:r>
            <a:r>
              <a:rPr lang="zh-CN" altLang="en-US" sz="2400" dirty="0"/>
              <a:t>，分析某次操作所触发的请求，通过代码实现相应的请求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有技术难度，但抓取速度快。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利用智能化的工具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selenium+webdriver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用程序控制浏览器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可以模拟实现人的所有操作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操作简单，但是速度慢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04" y="4838199"/>
            <a:ext cx="2546481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5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548680"/>
            <a:ext cx="6589199" cy="792088"/>
          </a:xfrm>
        </p:spPr>
        <p:txBody>
          <a:bodyPr/>
          <a:lstStyle/>
          <a:p>
            <a:r>
              <a:rPr lang="zh-CN" altLang="en-US" dirty="0"/>
              <a:t>网络爬虫：载入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847" y="1556792"/>
            <a:ext cx="7396831" cy="496855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反爬虫</a:t>
            </a:r>
            <a:r>
              <a:rPr lang="zh-CN" altLang="en-US" sz="2600" dirty="0"/>
              <a:t>：随着网络爬虫对目标网站</a:t>
            </a:r>
            <a:r>
              <a:rPr lang="zh-CN" altLang="en-US" sz="2600" dirty="0">
                <a:solidFill>
                  <a:srgbClr val="FF0000"/>
                </a:solidFill>
              </a:rPr>
              <a:t>访问频率的加大</a:t>
            </a:r>
            <a:r>
              <a:rPr lang="zh-CN" altLang="en-US" sz="2600" dirty="0"/>
              <a:t>，网站禁止爬虫程序继续访问。</a:t>
            </a:r>
            <a:endParaRPr lang="en-US" altLang="zh-CN" sz="2600" dirty="0"/>
          </a:p>
          <a:p>
            <a:r>
              <a:rPr lang="zh-CN" altLang="en-US" sz="2600" dirty="0">
                <a:solidFill>
                  <a:srgbClr val="FF0000"/>
                </a:solidFill>
              </a:rPr>
              <a:t>常见反爬手段</a:t>
            </a:r>
            <a:r>
              <a:rPr lang="zh-CN" altLang="en-US" sz="2600" dirty="0"/>
              <a:t>：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1)</a:t>
            </a:r>
            <a:r>
              <a:rPr lang="zh-CN" altLang="en-US" sz="2600" dirty="0"/>
              <a:t>出现用户登录界面，需要验证码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2)</a:t>
            </a:r>
            <a:r>
              <a:rPr lang="zh-CN" altLang="en-US" sz="2600" dirty="0"/>
              <a:t>禁止某个固定用户帐号或</a:t>
            </a:r>
            <a:r>
              <a:rPr lang="en-US" altLang="zh-CN" sz="2600" dirty="0" err="1"/>
              <a:t>ip</a:t>
            </a:r>
            <a:r>
              <a:rPr lang="zh-CN" altLang="en-US" sz="2600" dirty="0"/>
              <a:t>一段时间内访问网站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3)</a:t>
            </a:r>
            <a:r>
              <a:rPr lang="zh-CN" altLang="en-US" sz="2600" dirty="0"/>
              <a:t>更有甚者，直接返回错误的无用数据</a:t>
            </a:r>
            <a:endParaRPr lang="en-US" altLang="zh-CN" sz="2600" dirty="0"/>
          </a:p>
          <a:p>
            <a:r>
              <a:rPr lang="zh-CN" altLang="en-US" sz="2600" dirty="0">
                <a:solidFill>
                  <a:srgbClr val="FF0000"/>
                </a:solidFill>
              </a:rPr>
              <a:t>应对措施</a:t>
            </a:r>
            <a:r>
              <a:rPr lang="zh-CN" altLang="en-US" sz="2600" dirty="0"/>
              <a:t>：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1) </a:t>
            </a:r>
            <a:r>
              <a:rPr lang="zh-CN" altLang="en-US" sz="2600" dirty="0"/>
              <a:t>优化爬虫程序，尽量减少访问次数，尽量不抓取重复内容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 2) </a:t>
            </a:r>
            <a:r>
              <a:rPr lang="zh-CN" altLang="en-US" sz="2600" dirty="0"/>
              <a:t>使用多个</a:t>
            </a:r>
            <a:r>
              <a:rPr lang="en-US" altLang="zh-CN" sz="2600" dirty="0"/>
              <a:t>cookie</a:t>
            </a:r>
            <a:r>
              <a:rPr lang="zh-CN" altLang="en-US" sz="2600" dirty="0"/>
              <a:t>（网站用来识别用户的手段，每个用户登录生成一个</a:t>
            </a:r>
            <a:r>
              <a:rPr lang="en-US" altLang="zh-CN" sz="2600" dirty="0"/>
              <a:t>cookie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 3) </a:t>
            </a:r>
            <a:r>
              <a:rPr lang="zh-CN" altLang="en-US" sz="2600" dirty="0"/>
              <a:t>使用多个</a:t>
            </a:r>
            <a:r>
              <a:rPr lang="en-US" altLang="zh-CN" sz="2600" dirty="0" err="1"/>
              <a:t>ip</a:t>
            </a:r>
            <a:r>
              <a:rPr lang="zh-CN" altLang="en-US" sz="2600" dirty="0"/>
              <a:t>（可以用代理实现）</a:t>
            </a:r>
          </a:p>
        </p:txBody>
      </p:sp>
    </p:spTree>
    <p:extLst>
      <p:ext uri="{BB962C8B-B14F-4D97-AF65-F5344CB8AC3E}">
        <p14:creationId xmlns:p14="http://schemas.microsoft.com/office/powerpoint/2010/main" val="3086303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720" y="2708920"/>
            <a:ext cx="5832648" cy="936104"/>
          </a:xfrm>
        </p:spPr>
        <p:txBody>
          <a:bodyPr>
            <a:normAutofit/>
          </a:bodyPr>
          <a:lstStyle/>
          <a:p>
            <a:r>
              <a:rPr lang="en-US" altLang="zh-CN" dirty="0"/>
              <a:t> II </a:t>
            </a:r>
            <a:r>
              <a:rPr lang="zh-CN" altLang="en-US" dirty="0"/>
              <a:t>数据模型：数据如何存储？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2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10649" y="6156995"/>
            <a:ext cx="766380" cy="370171"/>
          </a:xfrm>
        </p:spPr>
        <p:txBody>
          <a:bodyPr/>
          <a:lstStyle/>
          <a:p>
            <a:fld id="{DA8F1908-C1E7-E445-BFAD-477C4CD3C93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893332" y="284701"/>
            <a:ext cx="6365447" cy="739515"/>
          </a:xfrm>
          <a:ln/>
        </p:spPr>
        <p:txBody>
          <a:bodyPr/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表数据 </a:t>
            </a:r>
            <a:r>
              <a:rPr lang="en-US" dirty="0"/>
              <a:t>Tabular Data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560" y="1268760"/>
            <a:ext cx="6984776" cy="4466731"/>
          </a:xfrm>
          <a:ln/>
        </p:spPr>
        <p:txBody>
          <a:bodyPr>
            <a:normAutofit/>
          </a:bodyPr>
          <a:lstStyle/>
          <a:p>
            <a:r>
              <a:rPr lang="zh-CN" altLang="en-US" sz="2800" dirty="0"/>
              <a:t>什么是表（</a:t>
            </a:r>
            <a:r>
              <a:rPr lang="en-US" altLang="zh-CN" sz="2800" dirty="0"/>
              <a:t>Table</a:t>
            </a:r>
            <a:r>
              <a:rPr lang="zh-CN" altLang="en-US" sz="2800" dirty="0"/>
              <a:t>）？</a:t>
            </a:r>
            <a:endParaRPr lang="en-US" sz="2800" dirty="0"/>
          </a:p>
          <a:p>
            <a:pPr lvl="1"/>
            <a:r>
              <a:rPr lang="en-US" sz="2400" dirty="0"/>
              <a:t>A </a:t>
            </a:r>
            <a:r>
              <a:rPr lang="en-US" sz="2400" b="1" dirty="0"/>
              <a:t>table</a:t>
            </a:r>
            <a:r>
              <a:rPr lang="en-US" sz="2400" dirty="0"/>
              <a:t> is a collection of </a:t>
            </a:r>
            <a:r>
              <a:rPr lang="en-US" sz="2400" b="1" dirty="0"/>
              <a:t>rows</a:t>
            </a:r>
            <a:r>
              <a:rPr lang="en-US" sz="2400" dirty="0"/>
              <a:t> and </a:t>
            </a:r>
            <a:r>
              <a:rPr lang="en-US" sz="2400" b="1" dirty="0"/>
              <a:t>columns</a:t>
            </a:r>
            <a:endParaRPr lang="en-US" sz="2400" dirty="0"/>
          </a:p>
          <a:p>
            <a:pPr lvl="1"/>
            <a:r>
              <a:rPr lang="en-US" sz="2400" dirty="0"/>
              <a:t>Each </a:t>
            </a:r>
            <a:r>
              <a:rPr lang="en-US" sz="2400" b="1" dirty="0"/>
              <a:t>row</a:t>
            </a:r>
            <a:r>
              <a:rPr lang="zh-CN" altLang="en-US" sz="2400" b="1" dirty="0"/>
              <a:t>（行）</a:t>
            </a:r>
            <a:r>
              <a:rPr lang="en-US" sz="2400" dirty="0"/>
              <a:t> has an </a:t>
            </a:r>
            <a:r>
              <a:rPr lang="en-US" sz="2400" b="1" dirty="0">
                <a:solidFill>
                  <a:srgbClr val="FF0000"/>
                </a:solidFill>
              </a:rPr>
              <a:t>index</a:t>
            </a:r>
            <a:r>
              <a:rPr lang="zh-CN" altLang="en-US" sz="2400" b="1" dirty="0"/>
              <a:t>（索引）</a:t>
            </a:r>
            <a:endParaRPr lang="en-US" sz="2400" dirty="0"/>
          </a:p>
          <a:p>
            <a:pPr lvl="1"/>
            <a:r>
              <a:rPr lang="en-US" sz="2400" dirty="0"/>
              <a:t>Each </a:t>
            </a:r>
            <a:r>
              <a:rPr lang="en-US" sz="2400" b="1" dirty="0"/>
              <a:t>column</a:t>
            </a:r>
            <a:r>
              <a:rPr lang="zh-CN" altLang="en-US" sz="2400" b="1" dirty="0"/>
              <a:t>（列）</a:t>
            </a:r>
            <a:r>
              <a:rPr lang="en-US" sz="2400" dirty="0"/>
              <a:t> has a </a:t>
            </a:r>
            <a:r>
              <a:rPr lang="en-US" sz="2400" b="1" dirty="0"/>
              <a:t>name</a:t>
            </a:r>
            <a:r>
              <a:rPr lang="zh-CN" altLang="en-US" sz="2400" b="1" dirty="0"/>
              <a:t>（名字）</a:t>
            </a:r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 </a:t>
            </a:r>
            <a:r>
              <a:rPr lang="en-US" sz="2400" b="1" dirty="0">
                <a:solidFill>
                  <a:srgbClr val="FF0000"/>
                </a:solidFill>
              </a:rPr>
              <a:t>cell</a:t>
            </a:r>
            <a:r>
              <a:rPr lang="zh-CN" altLang="en-US" sz="2400" b="1" dirty="0">
                <a:solidFill>
                  <a:srgbClr val="FF0000"/>
                </a:solidFill>
              </a:rPr>
              <a:t>（单元格</a:t>
            </a:r>
            <a:r>
              <a:rPr lang="zh-CN" altLang="en-US" sz="2400" b="1" dirty="0">
                <a:solidFill>
                  <a:schemeClr val="tx1"/>
                </a:solidFill>
              </a:rPr>
              <a:t>）</a:t>
            </a:r>
            <a:r>
              <a:rPr lang="en-US" sz="2400" dirty="0">
                <a:solidFill>
                  <a:schemeClr val="tx1"/>
                </a:solidFill>
              </a:rPr>
              <a:t> is specified by an </a:t>
            </a:r>
            <a:r>
              <a:rPr lang="en-US" sz="2400" u="sng" dirty="0">
                <a:solidFill>
                  <a:srgbClr val="FF0000"/>
                </a:solidFill>
              </a:rPr>
              <a:t>(index, name) pair</a:t>
            </a:r>
          </a:p>
          <a:p>
            <a:pPr lvl="1"/>
            <a:r>
              <a:rPr lang="en-US" sz="2400" dirty="0"/>
              <a:t>A cell </a:t>
            </a:r>
            <a:r>
              <a:rPr lang="en-US" sz="2400" b="1" dirty="0"/>
              <a:t>may or may not </a:t>
            </a:r>
            <a:r>
              <a:rPr lang="en-US" sz="2400" dirty="0"/>
              <a:t>have a </a:t>
            </a:r>
            <a:r>
              <a:rPr lang="en-US" sz="2400" b="1" dirty="0"/>
              <a:t>value</a:t>
            </a:r>
          </a:p>
          <a:p>
            <a:pPr marL="457200" lvl="1" indent="0">
              <a:buNone/>
            </a:pPr>
            <a:r>
              <a:rPr lang="en-US" sz="2400" b="1" dirty="0">
                <a:ea typeface="Heiti SC Medium" charset="0"/>
                <a:cs typeface="Heiti SC Medium" charset="0"/>
              </a:rPr>
              <a:t>  </a:t>
            </a:r>
            <a:r>
              <a:rPr lang="zh-CN" altLang="en-US" sz="2400" b="1" dirty="0">
                <a:ea typeface="Heiti SC Medium" charset="0"/>
                <a:cs typeface="Heiti SC Medium" charset="0"/>
              </a:rPr>
              <a:t>（</a:t>
            </a:r>
            <a:r>
              <a:rPr lang="zh-CN" altLang="en-US" sz="2400" b="1" u="sng" dirty="0">
                <a:ea typeface="Heiti SC Medium" charset="0"/>
                <a:cs typeface="Heiti SC Medium" charset="0"/>
              </a:rPr>
              <a:t>单元格中可以没有数据值</a:t>
            </a:r>
            <a:r>
              <a:rPr lang="zh-CN" altLang="en-US" sz="2400" b="1" dirty="0">
                <a:ea typeface="Heiti SC Medium" charset="0"/>
                <a:cs typeface="Heiti SC Medium" charset="0"/>
              </a:rPr>
              <a:t>）</a:t>
            </a:r>
            <a:endParaRPr lang="en-US" sz="2400" b="1" dirty="0">
              <a:ea typeface="Heiti SC Medium" charset="0"/>
              <a:cs typeface="Heiti SC Medium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7664" y="6003946"/>
            <a:ext cx="604867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表数据实际上是</a:t>
            </a:r>
            <a:r>
              <a:rPr lang="en-US" altLang="zh-CN" sz="2800" dirty="0"/>
              <a:t>row-based </a:t>
            </a:r>
            <a:r>
              <a:rPr lang="zh-CN" altLang="en-US" sz="2800" dirty="0"/>
              <a:t>存储方式</a:t>
            </a:r>
            <a:endParaRPr 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4860032" y="4145269"/>
            <a:ext cx="400097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演化为</a:t>
            </a:r>
            <a:r>
              <a:rPr lang="en-US" altLang="zh-CN" sz="2000" dirty="0" err="1">
                <a:solidFill>
                  <a:srgbClr val="FF0000"/>
                </a:solidFill>
              </a:rPr>
              <a:t>NoSQL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 err="1">
                <a:solidFill>
                  <a:srgbClr val="FF0000"/>
                </a:solidFill>
              </a:rPr>
              <a:t>Key,Value</a:t>
            </a:r>
            <a:r>
              <a:rPr lang="zh-CN" altLang="en-US" sz="2000" dirty="0">
                <a:solidFill>
                  <a:srgbClr val="FF0000"/>
                </a:solidFill>
              </a:rPr>
              <a:t>） </a:t>
            </a:r>
            <a:r>
              <a:rPr lang="en-US" altLang="zh-CN" sz="2000" dirty="0">
                <a:solidFill>
                  <a:srgbClr val="FF0000"/>
                </a:solidFill>
              </a:rPr>
              <a:t>pair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曲线连接符 5"/>
          <p:cNvCxnSpPr>
            <a:endCxn id="3" idx="1"/>
          </p:cNvCxnSpPr>
          <p:nvPr/>
        </p:nvCxnSpPr>
        <p:spPr>
          <a:xfrm>
            <a:off x="3887924" y="4345324"/>
            <a:ext cx="97210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06625" y="5008358"/>
            <a:ext cx="381642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可能演化为稀疏表格，浪费严重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：存储和查询计算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532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1" y="620688"/>
            <a:ext cx="3168352" cy="716658"/>
          </a:xfrm>
        </p:spPr>
        <p:txBody>
          <a:bodyPr/>
          <a:lstStyle/>
          <a:p>
            <a:r>
              <a:rPr lang="zh-CN" altLang="en-US" dirty="0"/>
              <a:t>传统数据存储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1484784"/>
            <a:ext cx="6591985" cy="5158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硬盘文件系统（</a:t>
            </a:r>
            <a:r>
              <a:rPr lang="en-US" altLang="zh-CN" sz="2400" dirty="0"/>
              <a:t>Excel, word, txt…</a:t>
            </a:r>
            <a:r>
              <a:rPr lang="zh-CN" altLang="en-US" sz="2400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348880"/>
            <a:ext cx="5388030" cy="35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1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2115" y="624724"/>
            <a:ext cx="3273942" cy="716658"/>
          </a:xfrm>
        </p:spPr>
        <p:txBody>
          <a:bodyPr/>
          <a:lstStyle/>
          <a:p>
            <a:r>
              <a:rPr lang="zh-CN" altLang="en-US" dirty="0"/>
              <a:t>传统数据存储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1556792"/>
            <a:ext cx="7098101" cy="18002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数据库</a:t>
            </a:r>
            <a:r>
              <a:rPr lang="en-US" altLang="zh-CN" sz="2400" dirty="0"/>
              <a:t>(Database,</a:t>
            </a:r>
            <a:r>
              <a:rPr lang="zh-CN" altLang="en-US" sz="2400" dirty="0"/>
              <a:t>简称</a:t>
            </a:r>
            <a:r>
              <a:rPr lang="en-US" altLang="zh-CN" sz="2400" dirty="0"/>
              <a:t>DB)</a:t>
            </a:r>
            <a:r>
              <a:rPr lang="zh-CN" altLang="en-US" sz="2400" dirty="0"/>
              <a:t>是长期储存在计算机内、有组织的、可共享的大量数据的集合。</a:t>
            </a:r>
            <a:endParaRPr lang="en-US" altLang="zh-CN" sz="2400" dirty="0"/>
          </a:p>
          <a:p>
            <a:r>
              <a:rPr lang="zh-CN" altLang="en-US" sz="2400" dirty="0"/>
              <a:t>数据库系统（</a:t>
            </a:r>
            <a:r>
              <a:rPr lang="en-US" altLang="zh-CN" sz="2400" dirty="0"/>
              <a:t>Database System</a:t>
            </a:r>
            <a:r>
              <a:rPr lang="zh-CN" altLang="en-US" sz="2400" dirty="0"/>
              <a:t>，简称</a:t>
            </a:r>
            <a:r>
              <a:rPr lang="en-US" altLang="zh-CN" sz="2400" dirty="0"/>
              <a:t>DBS</a:t>
            </a:r>
            <a:r>
              <a:rPr lang="zh-CN" altLang="en-US" sz="2400" dirty="0"/>
              <a:t>），在计算机系统中引入数据库后的系统构成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03" y="4077072"/>
            <a:ext cx="2222469" cy="180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613048"/>
            <a:ext cx="4386267" cy="28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4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4466" y="548680"/>
            <a:ext cx="6589199" cy="1280890"/>
          </a:xfrm>
        </p:spPr>
        <p:txBody>
          <a:bodyPr/>
          <a:lstStyle/>
          <a:p>
            <a:r>
              <a:rPr lang="zh-CN" altLang="en-US" dirty="0"/>
              <a:t>关系型数据库系统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1412776"/>
            <a:ext cx="6591985" cy="37776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关系型数据库系统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    关系必须是规范化的，满足一定的规范条件</a:t>
            </a:r>
            <a:r>
              <a:rPr lang="en-US" altLang="zh-CN" sz="2400" dirty="0"/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也就是有结构的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SQL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Structured Query Language</a:t>
            </a:r>
            <a:r>
              <a:rPr lang="zh-CN" altLang="en-US" sz="2400" dirty="0">
                <a:solidFill>
                  <a:schemeClr val="tx1"/>
                </a:solidFill>
              </a:rPr>
              <a:t>）结构化查询语言，是关系数据库的标准语言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44" y="3792706"/>
            <a:ext cx="5904656" cy="27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93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620688"/>
            <a:ext cx="6589199" cy="864096"/>
          </a:xfrm>
        </p:spPr>
        <p:txBody>
          <a:bodyPr/>
          <a:lstStyle/>
          <a:p>
            <a:r>
              <a:rPr lang="zh-CN" altLang="en-US" dirty="0"/>
              <a:t>关系型数据库系统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8978" y="1829570"/>
            <a:ext cx="7013013" cy="377762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关系型数据库系统</a:t>
            </a:r>
            <a:r>
              <a:rPr lang="en-US" altLang="zh-CN" sz="2800" dirty="0"/>
              <a:t>:</a:t>
            </a:r>
            <a:r>
              <a:rPr lang="zh-CN" altLang="en-US" sz="2800" dirty="0"/>
              <a:t>建立索引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 建立索引（</a:t>
            </a:r>
            <a:r>
              <a:rPr lang="en-US" altLang="zh-CN" sz="2800" dirty="0"/>
              <a:t>Index</a:t>
            </a:r>
            <a:r>
              <a:rPr lang="zh-CN" altLang="en-US" sz="2800" dirty="0"/>
              <a:t>）的目的：加快查询速度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800" dirty="0">
                <a:solidFill>
                  <a:schemeClr val="tx1"/>
                </a:solidFill>
              </a:rPr>
              <a:t>RDBMS</a:t>
            </a:r>
            <a:r>
              <a:rPr lang="zh-CN" altLang="en-US" sz="2800" dirty="0">
                <a:solidFill>
                  <a:schemeClr val="tx1"/>
                </a:solidFill>
              </a:rPr>
              <a:t>中索引一般采用</a:t>
            </a:r>
            <a:r>
              <a:rPr lang="en-US" altLang="zh-CN" sz="2800" dirty="0">
                <a:solidFill>
                  <a:schemeClr val="tx1"/>
                </a:solidFill>
              </a:rPr>
              <a:t>B+</a:t>
            </a:r>
            <a:r>
              <a:rPr lang="zh-CN" altLang="en-US" sz="2800" dirty="0">
                <a:solidFill>
                  <a:schemeClr val="tx1"/>
                </a:solidFill>
              </a:rPr>
              <a:t>树、</a:t>
            </a:r>
            <a:r>
              <a:rPr lang="en-US" altLang="zh-CN" sz="2800" dirty="0">
                <a:solidFill>
                  <a:schemeClr val="tx1"/>
                </a:solidFill>
              </a:rPr>
              <a:t>HASH</a:t>
            </a:r>
            <a:r>
              <a:rPr lang="zh-CN" altLang="en-US" sz="2800" dirty="0">
                <a:solidFill>
                  <a:schemeClr val="tx1"/>
                </a:solidFill>
              </a:rPr>
              <a:t>索引来实现</a:t>
            </a:r>
          </a:p>
        </p:txBody>
      </p:sp>
    </p:spTree>
    <p:extLst>
      <p:ext uri="{BB962C8B-B14F-4D97-AF65-F5344CB8AC3E}">
        <p14:creationId xmlns:p14="http://schemas.microsoft.com/office/powerpoint/2010/main" val="1981079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A103D4-F32B-9944-A70A-21CF57E14D42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43694" y="1481145"/>
            <a:ext cx="8029575" cy="3091948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2400" dirty="0"/>
              <a:t>When </a:t>
            </a:r>
            <a:r>
              <a:rPr lang="en-US" sz="2400" u="sng" dirty="0"/>
              <a:t>people use the word database</a:t>
            </a:r>
            <a:r>
              <a:rPr lang="en-US" sz="2400" dirty="0"/>
              <a:t>, fundamentally what they are saying is that </a:t>
            </a:r>
            <a:r>
              <a:rPr lang="en-US" sz="2400" u="sng" dirty="0"/>
              <a:t>the data should be self-describing and it should have a schema</a:t>
            </a:r>
            <a:r>
              <a:rPr lang="en-US" sz="2400" dirty="0"/>
              <a:t>. That</a:t>
            </a:r>
            <a:r>
              <a:rPr lang="en-US" sz="2400" dirty="0">
                <a:latin typeface="Arial"/>
              </a:rPr>
              <a:t>’</a:t>
            </a:r>
            <a:r>
              <a:rPr lang="en-US" sz="2400" dirty="0"/>
              <a:t>s really all the word database means</a:t>
            </a:r>
            <a:r>
              <a:rPr lang="en-US" sz="2400" dirty="0" smtClean="0"/>
              <a:t>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zh-CN" altLang="en-US" sz="2800" dirty="0"/>
              <a:t>当人们谈到使用</a:t>
            </a:r>
            <a:r>
              <a:rPr lang="zh-CN" altLang="en-US" sz="2800" u="sng" dirty="0"/>
              <a:t>字符数据库</a:t>
            </a:r>
            <a:r>
              <a:rPr lang="zh-CN" altLang="en-US" sz="2800" dirty="0"/>
              <a:t>时，实际上他们是</a:t>
            </a:r>
            <a:r>
              <a:rPr lang="zh-CN" altLang="en-US" sz="2800" b="1" u="sng" dirty="0">
                <a:solidFill>
                  <a:srgbClr val="FF0000"/>
                </a:solidFill>
              </a:rPr>
              <a:t>指数据本身必须是可以自我描述的</a:t>
            </a:r>
            <a:r>
              <a:rPr lang="zh-CN" altLang="en-US" sz="2800" dirty="0"/>
              <a:t>，并且要</a:t>
            </a:r>
            <a:r>
              <a:rPr lang="zh-CN" altLang="en-US" sz="2800" dirty="0">
                <a:solidFill>
                  <a:srgbClr val="FF0000"/>
                </a:solidFill>
              </a:rPr>
              <a:t>有一定模式的</a:t>
            </a:r>
            <a:r>
              <a:rPr lang="zh-CN" altLang="en-US" sz="2800" dirty="0"/>
              <a:t>。这也是</a:t>
            </a:r>
            <a:r>
              <a:rPr lang="zh-CN" altLang="en-US" sz="2800" u="sng" dirty="0">
                <a:solidFill>
                  <a:srgbClr val="FF0000"/>
                </a:solidFill>
              </a:rPr>
              <a:t>数据库的本来的要求</a:t>
            </a:r>
            <a:r>
              <a:rPr lang="zh-CN" altLang="en-US" sz="2800" dirty="0"/>
              <a:t>。</a:t>
            </a:r>
            <a:endParaRPr lang="en-US" sz="2800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43694" y="4877603"/>
            <a:ext cx="7143333" cy="567622"/>
          </a:xfrm>
        </p:spPr>
        <p:txBody>
          <a:bodyPr>
            <a:normAutofit/>
          </a:bodyPr>
          <a:lstStyle/>
          <a:p>
            <a:pPr marL="0" indent="0" algn="r">
              <a:spcBef>
                <a:spcPts val="2331"/>
              </a:spcBef>
              <a:defRPr/>
            </a:pPr>
            <a:r>
              <a:rPr lang="en-US" sz="2400" dirty="0">
                <a:solidFill>
                  <a:srgbClr val="FF0000"/>
                </a:solidFill>
              </a:rPr>
              <a:t>-- Jim Gray, </a:t>
            </a:r>
            <a:r>
              <a:rPr lang="zh-CN" altLang="en-US" sz="2400" dirty="0">
                <a:solidFill>
                  <a:srgbClr val="FF0000"/>
                </a:solidFill>
              </a:rPr>
              <a:t>第四范式</a:t>
            </a:r>
            <a:r>
              <a:rPr lang="ja-JP" altLang="en-US" sz="2400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sz="2400" dirty="0">
                <a:solidFill>
                  <a:srgbClr val="FF0000"/>
                </a:solidFill>
              </a:rPr>
              <a:t>The Fourth Paradigm</a:t>
            </a:r>
            <a:r>
              <a:rPr lang="ja-JP" altLang="en-US" sz="2400" dirty="0">
                <a:solidFill>
                  <a:srgbClr val="FF0000"/>
                </a:solidFill>
                <a:latin typeface="Arial"/>
              </a:rPr>
              <a:t>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1435" y="477487"/>
            <a:ext cx="7427399" cy="840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/>
              <a:t>Jim Gray </a:t>
            </a:r>
            <a:r>
              <a:rPr lang="zh-CN" altLang="en-US" dirty="0"/>
              <a:t>谈数据库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38168" y="5670545"/>
            <a:ext cx="809393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原来是希望系统数据本身能自我解释，是有模式的。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0972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34" name="Rectangle 22"/>
          <p:cNvSpPr>
            <a:spLocks noChangeArrowheads="1"/>
          </p:cNvSpPr>
          <p:nvPr/>
        </p:nvSpPr>
        <p:spPr bwMode="auto">
          <a:xfrm>
            <a:off x="152400" y="1651000"/>
            <a:ext cx="8915400" cy="3886200"/>
          </a:xfrm>
          <a:prstGeom prst="rect">
            <a:avLst/>
          </a:prstGeom>
          <a:gradFill rotWithShape="1">
            <a:gsLst>
              <a:gs pos="0">
                <a:srgbClr val="666666"/>
              </a:gs>
              <a:gs pos="100000">
                <a:srgbClr val="B2B2B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5606" y="442107"/>
            <a:ext cx="7427399" cy="840597"/>
          </a:xfrm>
        </p:spPr>
        <p:txBody>
          <a:bodyPr/>
          <a:lstStyle/>
          <a:p>
            <a:r>
              <a:rPr lang="zh-CN" altLang="en-US" dirty="0"/>
              <a:t>结构模式 </a:t>
            </a:r>
            <a:r>
              <a:rPr lang="en-US" dirty="0"/>
              <a:t>The Structure Spectrum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841501"/>
            <a:ext cx="2286000" cy="3201988"/>
            <a:chOff x="288" y="1160"/>
            <a:chExt cx="1440" cy="2017"/>
          </a:xfrm>
        </p:grpSpPr>
        <p:sp>
          <p:nvSpPr>
            <p:cNvPr id="141316" name="Rectangle 4"/>
            <p:cNvSpPr>
              <a:spLocks noChangeArrowheads="1"/>
            </p:cNvSpPr>
            <p:nvPr/>
          </p:nvSpPr>
          <p:spPr bwMode="auto">
            <a:xfrm>
              <a:off x="288" y="1160"/>
              <a:ext cx="1440" cy="601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3000" dirty="0">
                  <a:solidFill>
                    <a:srgbClr val="FFFF99"/>
                  </a:solidFill>
                  <a:latin typeface="Trebuchet MS" charset="0"/>
                </a:rPr>
                <a:t>Structured </a:t>
              </a:r>
              <a:r>
                <a:rPr lang="en-US" sz="2600" dirty="0">
                  <a:solidFill>
                    <a:schemeClr val="accent1"/>
                  </a:solidFill>
                  <a:latin typeface="Trebuchet MS" charset="0"/>
                </a:rPr>
                <a:t>(</a:t>
              </a:r>
              <a:r>
                <a:rPr lang="en-US" sz="2600" dirty="0">
                  <a:solidFill>
                    <a:srgbClr val="FFC000"/>
                  </a:solidFill>
                  <a:latin typeface="Trebuchet MS" charset="0"/>
                </a:rPr>
                <a:t>schema-first</a:t>
              </a:r>
              <a:r>
                <a:rPr lang="en-US" sz="2600" dirty="0">
                  <a:solidFill>
                    <a:schemeClr val="accent1"/>
                  </a:solidFill>
                  <a:latin typeface="Trebuchet MS" charset="0"/>
                </a:rPr>
                <a:t>)</a:t>
              </a:r>
              <a:endParaRPr lang="en-US" sz="3000" dirty="0">
                <a:solidFill>
                  <a:schemeClr val="accent1"/>
                </a:solidFill>
                <a:latin typeface="Trebuchet MS" charset="0"/>
              </a:endParaRPr>
            </a:p>
          </p:txBody>
        </p:sp>
        <p:sp>
          <p:nvSpPr>
            <p:cNvPr id="141317" name="Line 5"/>
            <p:cNvSpPr>
              <a:spLocks noChangeShapeType="1"/>
            </p:cNvSpPr>
            <p:nvPr/>
          </p:nvSpPr>
          <p:spPr bwMode="auto">
            <a:xfrm>
              <a:off x="1008" y="1784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18" name="Line 6"/>
            <p:cNvSpPr>
              <a:spLocks noChangeShapeType="1"/>
            </p:cNvSpPr>
            <p:nvPr/>
          </p:nvSpPr>
          <p:spPr bwMode="auto">
            <a:xfrm>
              <a:off x="1008" y="2168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19" name="Text Box 7"/>
            <p:cNvSpPr txBox="1">
              <a:spLocks noChangeArrowheads="1"/>
            </p:cNvSpPr>
            <p:nvPr/>
          </p:nvSpPr>
          <p:spPr bwMode="auto">
            <a:xfrm>
              <a:off x="463" y="2408"/>
              <a:ext cx="1090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50000"/>
                </a:spcBef>
              </a:pPr>
              <a:r>
                <a:rPr lang="en-US" dirty="0">
                  <a:solidFill>
                    <a:srgbClr val="FFFF99"/>
                  </a:solidFill>
                  <a:latin typeface="Verdana" charset="0"/>
                </a:rPr>
                <a:t>Relational Database</a:t>
              </a:r>
            </a:p>
          </p:txBody>
        </p:sp>
        <p:sp>
          <p:nvSpPr>
            <p:cNvPr id="141320" name="Text Box 8"/>
            <p:cNvSpPr txBox="1">
              <a:spLocks noChangeArrowheads="1"/>
            </p:cNvSpPr>
            <p:nvPr/>
          </p:nvSpPr>
          <p:spPr bwMode="auto">
            <a:xfrm>
              <a:off x="384" y="2840"/>
              <a:ext cx="1248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50000"/>
                </a:spcBef>
              </a:pPr>
              <a:r>
                <a:rPr lang="en-US" dirty="0">
                  <a:solidFill>
                    <a:srgbClr val="FFFF99"/>
                  </a:solidFill>
                  <a:latin typeface="Verdana" charset="0"/>
                </a:rPr>
                <a:t>Formatted Messages</a:t>
              </a:r>
            </a:p>
          </p:txBody>
        </p:sp>
      </p:grpSp>
      <p:sp>
        <p:nvSpPr>
          <p:cNvPr id="141333" name="Rectangle 21"/>
          <p:cNvSpPr>
            <a:spLocks noChangeArrowheads="1"/>
          </p:cNvSpPr>
          <p:nvPr/>
        </p:nvSpPr>
        <p:spPr bwMode="auto">
          <a:xfrm>
            <a:off x="959676" y="3195575"/>
            <a:ext cx="7391400" cy="228600"/>
          </a:xfrm>
          <a:prstGeom prst="rect">
            <a:avLst/>
          </a:prstGeom>
          <a:gradFill rotWithShape="0">
            <a:gsLst>
              <a:gs pos="0">
                <a:srgbClr val="CC0000"/>
              </a:gs>
              <a:gs pos="100000">
                <a:srgbClr val="FFCC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52402" y="5686392"/>
            <a:ext cx="331470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rebuchet MS" charset="0"/>
              </a:rPr>
              <a:t>schema-first </a:t>
            </a:r>
            <a:r>
              <a:rPr lang="zh-CN" altLang="en-US" dirty="0">
                <a:solidFill>
                  <a:schemeClr val="accent1"/>
                </a:solidFill>
                <a:latin typeface="Trebuchet MS" charset="0"/>
              </a:rPr>
              <a:t>指</a:t>
            </a:r>
            <a:r>
              <a:rPr lang="zh-CN" altLang="en-US" sz="2000" u="sng" dirty="0">
                <a:solidFill>
                  <a:srgbClr val="FF0000"/>
                </a:solidFill>
                <a:latin typeface="Trebuchet MS" charset="0"/>
              </a:rPr>
              <a:t>先把模式定好</a:t>
            </a:r>
            <a:r>
              <a:rPr lang="zh-CN" altLang="en-US" dirty="0">
                <a:solidFill>
                  <a:schemeClr val="accent1"/>
                </a:solidFill>
                <a:latin typeface="Trebuchet MS" charset="0"/>
              </a:rPr>
              <a:t>。</a:t>
            </a:r>
            <a:endParaRPr lang="en-US" altLang="zh-CN" dirty="0">
              <a:solidFill>
                <a:schemeClr val="accent1"/>
              </a:solidFill>
              <a:latin typeface="Trebuchet MS" charset="0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Trebuchet MS" charset="0"/>
              </a:rPr>
              <a:t>如数据库中的表要预先设计好，不设计好就无法存储数据。</a:t>
            </a:r>
            <a:endParaRPr 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971800" y="1828802"/>
            <a:ext cx="3048000" cy="4826467"/>
            <a:chOff x="2971800" y="1828800"/>
            <a:chExt cx="3048000" cy="4826467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971800" y="1828800"/>
              <a:ext cx="3048000" cy="3287713"/>
              <a:chOff x="1872" y="1152"/>
              <a:chExt cx="1920" cy="2071"/>
            </a:xfrm>
          </p:grpSpPr>
          <p:sp>
            <p:nvSpPr>
              <p:cNvPr id="141322" name="Line 10"/>
              <p:cNvSpPr>
                <a:spLocks noChangeShapeType="1"/>
              </p:cNvSpPr>
              <p:nvPr/>
            </p:nvSpPr>
            <p:spPr bwMode="auto">
              <a:xfrm>
                <a:off x="2808" y="212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23" name="Rectangle 11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872" cy="6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3000" dirty="0">
                    <a:solidFill>
                      <a:srgbClr val="FFFF99"/>
                    </a:solidFill>
                    <a:latin typeface="Trebuchet MS" charset="0"/>
                  </a:rPr>
                  <a:t>Semi-Structured</a:t>
                </a:r>
                <a:r>
                  <a:rPr lang="en-US" sz="3000" dirty="0">
                    <a:latin typeface="Trebuchet MS" charset="0"/>
                  </a:rPr>
                  <a:t> </a:t>
                </a:r>
                <a:r>
                  <a:rPr lang="en-US" sz="2600" dirty="0">
                    <a:solidFill>
                      <a:schemeClr val="accent1"/>
                    </a:solidFill>
                    <a:latin typeface="Trebuchet MS" charset="0"/>
                  </a:rPr>
                  <a:t>(schema-later)</a:t>
                </a:r>
                <a:endParaRPr lang="en-US" sz="3000" dirty="0">
                  <a:solidFill>
                    <a:schemeClr val="accent1"/>
                  </a:solidFill>
                  <a:latin typeface="Trebuchet MS" charset="0"/>
                </a:endParaRPr>
              </a:p>
            </p:txBody>
          </p:sp>
          <p:sp>
            <p:nvSpPr>
              <p:cNvPr id="141324" name="Line 12"/>
              <p:cNvSpPr>
                <a:spLocks noChangeShapeType="1"/>
              </p:cNvSpPr>
              <p:nvPr/>
            </p:nvSpPr>
            <p:spPr bwMode="auto">
              <a:xfrm>
                <a:off x="2808" y="1736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25" name="Text Box 13"/>
              <p:cNvSpPr txBox="1">
                <a:spLocks noChangeArrowheads="1"/>
              </p:cNvSpPr>
              <p:nvPr/>
            </p:nvSpPr>
            <p:spPr bwMode="auto">
              <a:xfrm>
                <a:off x="2016" y="2410"/>
                <a:ext cx="1776" cy="19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dirty="0">
                    <a:solidFill>
                      <a:srgbClr val="FFFF99"/>
                    </a:solidFill>
                    <a:latin typeface="Verdana" charset="0"/>
                  </a:rPr>
                  <a:t>Documents XML</a:t>
                </a:r>
              </a:p>
            </p:txBody>
          </p:sp>
          <p:sp>
            <p:nvSpPr>
              <p:cNvPr id="141326" name="Text Box 14"/>
              <p:cNvSpPr txBox="1">
                <a:spLocks noChangeArrowheads="1"/>
              </p:cNvSpPr>
              <p:nvPr/>
            </p:nvSpPr>
            <p:spPr bwMode="auto">
              <a:xfrm>
                <a:off x="2184" y="2886"/>
                <a:ext cx="1248" cy="33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dirty="0">
                    <a:solidFill>
                      <a:srgbClr val="FFFF99"/>
                    </a:solidFill>
                    <a:latin typeface="Verdana" charset="0"/>
                  </a:rPr>
                  <a:t>Tagged Text/Media</a:t>
                </a:r>
                <a:r>
                  <a:rPr lang="en-US" dirty="0">
                    <a:latin typeface="Verdana" charset="0"/>
                  </a:rPr>
                  <a:t> </a:t>
                </a: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664776" y="5670382"/>
              <a:ext cx="2278824" cy="9848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rebuchet MS" charset="0"/>
                </a:rPr>
                <a:t>schema-</a:t>
              </a:r>
              <a:r>
                <a:rPr lang="en-US" altLang="zh-CN" dirty="0">
                  <a:solidFill>
                    <a:schemeClr val="accent1"/>
                  </a:solidFill>
                  <a:latin typeface="Trebuchet MS" charset="0"/>
                </a:rPr>
                <a:t>later</a:t>
              </a:r>
              <a:r>
                <a:rPr lang="zh-CN" altLang="en-US" dirty="0">
                  <a:solidFill>
                    <a:schemeClr val="accent1"/>
                  </a:solidFill>
                  <a:latin typeface="Trebuchet MS" charset="0"/>
                </a:rPr>
                <a:t>可</a:t>
              </a:r>
              <a:r>
                <a:rPr lang="zh-CN" altLang="en-US" sz="2000" u="sng" dirty="0">
                  <a:solidFill>
                    <a:srgbClr val="FF0000"/>
                  </a:solidFill>
                  <a:latin typeface="Trebuchet MS" charset="0"/>
                </a:rPr>
                <a:t>先把数据放好，</a:t>
              </a:r>
              <a:r>
                <a:rPr lang="zh-CN" altLang="en-US" dirty="0">
                  <a:solidFill>
                    <a:schemeClr val="accent1"/>
                  </a:solidFill>
                  <a:latin typeface="Trebuchet MS" charset="0"/>
                </a:rPr>
                <a:t>然后再组织（加标记）。</a:t>
              </a:r>
              <a:endParaRPr lang="en-US" altLang="zh-CN" dirty="0">
                <a:solidFill>
                  <a:schemeClr val="accent1"/>
                </a:solidFill>
                <a:latin typeface="Trebuchet MS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33160" y="1828802"/>
            <a:ext cx="2699320" cy="4711832"/>
            <a:chOff x="6233160" y="1828800"/>
            <a:chExt cx="2699320" cy="4711832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6248400" y="1828800"/>
              <a:ext cx="2514600" cy="2765425"/>
              <a:chOff x="3936" y="1152"/>
              <a:chExt cx="1584" cy="1742"/>
            </a:xfrm>
          </p:grpSpPr>
          <p:sp>
            <p:nvSpPr>
              <p:cNvPr id="141328" name="Line 16"/>
              <p:cNvSpPr>
                <a:spLocks noChangeShapeType="1"/>
              </p:cNvSpPr>
              <p:nvPr/>
            </p:nvSpPr>
            <p:spPr bwMode="auto">
              <a:xfrm>
                <a:off x="4752" y="212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29" name="Rectangle 17"/>
              <p:cNvSpPr>
                <a:spLocks noChangeArrowheads="1"/>
              </p:cNvSpPr>
              <p:nvPr/>
            </p:nvSpPr>
            <p:spPr bwMode="auto">
              <a:xfrm>
                <a:off x="3936" y="1152"/>
                <a:ext cx="1584" cy="6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3000" dirty="0">
                    <a:solidFill>
                      <a:srgbClr val="FFFF99"/>
                    </a:solidFill>
                    <a:latin typeface="Trebuchet MS" charset="0"/>
                  </a:rPr>
                  <a:t>Unstructured </a:t>
                </a:r>
                <a:r>
                  <a:rPr lang="en-US" sz="2600" dirty="0">
                    <a:solidFill>
                      <a:schemeClr val="accent1"/>
                    </a:solidFill>
                    <a:latin typeface="Trebuchet MS" charset="0"/>
                  </a:rPr>
                  <a:t>(schema-never)</a:t>
                </a:r>
                <a:endParaRPr lang="en-US" sz="3000" dirty="0">
                  <a:solidFill>
                    <a:schemeClr val="accent1"/>
                  </a:solidFill>
                  <a:latin typeface="Trebuchet MS" charset="0"/>
                </a:endParaRPr>
              </a:p>
            </p:txBody>
          </p:sp>
          <p:sp>
            <p:nvSpPr>
              <p:cNvPr id="141330" name="Line 18"/>
              <p:cNvSpPr>
                <a:spLocks noChangeShapeType="1"/>
              </p:cNvSpPr>
              <p:nvPr/>
            </p:nvSpPr>
            <p:spPr bwMode="auto">
              <a:xfrm>
                <a:off x="4752" y="1784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31" name="Text Box 19"/>
              <p:cNvSpPr txBox="1">
                <a:spLocks noChangeArrowheads="1"/>
              </p:cNvSpPr>
              <p:nvPr/>
            </p:nvSpPr>
            <p:spPr bwMode="auto">
              <a:xfrm>
                <a:off x="4207" y="2408"/>
                <a:ext cx="1090" cy="19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dirty="0">
                    <a:solidFill>
                      <a:srgbClr val="FFFF99"/>
                    </a:solidFill>
                    <a:latin typeface="Verdana" charset="0"/>
                  </a:rPr>
                  <a:t>Plain Text</a:t>
                </a:r>
              </a:p>
            </p:txBody>
          </p:sp>
          <p:sp>
            <p:nvSpPr>
              <p:cNvPr id="141332" name="Text Box 20"/>
              <p:cNvSpPr txBox="1">
                <a:spLocks noChangeArrowheads="1"/>
              </p:cNvSpPr>
              <p:nvPr/>
            </p:nvSpPr>
            <p:spPr bwMode="auto">
              <a:xfrm>
                <a:off x="4128" y="2696"/>
                <a:ext cx="1248" cy="19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dirty="0">
                    <a:solidFill>
                      <a:srgbClr val="FF0000"/>
                    </a:solidFill>
                    <a:latin typeface="Verdana" charset="0"/>
                  </a:rPr>
                  <a:t>Media 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233160" y="5617302"/>
              <a:ext cx="26993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rebuchet MS" charset="0"/>
                </a:rPr>
                <a:t>注意：单个</a:t>
              </a:r>
              <a:r>
                <a:rPr lang="en-US" altLang="zh-CN" dirty="0">
                  <a:solidFill>
                    <a:schemeClr val="accent1"/>
                  </a:solidFill>
                  <a:latin typeface="Trebuchet MS" charset="0"/>
                </a:rPr>
                <a:t>Media</a:t>
              </a:r>
              <a:r>
                <a:rPr lang="zh-CN" altLang="en-US" dirty="0">
                  <a:solidFill>
                    <a:schemeClr val="accent1"/>
                  </a:solidFill>
                  <a:latin typeface="Trebuchet MS" charset="0"/>
                </a:rPr>
                <a:t>本身（如视频）是半结构化的数据（</a:t>
              </a:r>
              <a:r>
                <a:rPr lang="en-US" altLang="zh-CN" dirty="0">
                  <a:solidFill>
                    <a:schemeClr val="accent1"/>
                  </a:solidFill>
                  <a:latin typeface="Trebuchet MS" charset="0"/>
                </a:rPr>
                <a:t>Meta-data</a:t>
              </a:r>
              <a:r>
                <a:rPr lang="zh-CN" altLang="en-US" dirty="0">
                  <a:solidFill>
                    <a:schemeClr val="accent1"/>
                  </a:solidFill>
                  <a:latin typeface="Trebuchet MS" charset="0"/>
                </a:rPr>
                <a:t>）</a:t>
              </a:r>
              <a:endParaRPr lang="en-US" altLang="zh-CN" dirty="0">
                <a:solidFill>
                  <a:schemeClr val="accent1"/>
                </a:solidFill>
                <a:latin typeface="Trebuchet MS" charset="0"/>
              </a:endParaRPr>
            </a:p>
          </p:txBody>
        </p:sp>
        <p:cxnSp>
          <p:nvCxnSpPr>
            <p:cNvPr id="7" name="曲线连接符 6"/>
            <p:cNvCxnSpPr>
              <a:stCxn id="141332" idx="2"/>
              <a:endCxn id="25" idx="0"/>
            </p:cNvCxnSpPr>
            <p:nvPr/>
          </p:nvCxnSpPr>
          <p:spPr>
            <a:xfrm rot="16200000" flipH="1">
              <a:off x="7051772" y="5086253"/>
              <a:ext cx="1023077" cy="3902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476664" y="1239744"/>
            <a:ext cx="208256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结构化数据模式</a:t>
            </a:r>
            <a:endParaRPr lang="en-US" sz="2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365733" y="1246955"/>
            <a:ext cx="228024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半结构化数据模式</a:t>
            </a:r>
            <a:endParaRPr lang="en-US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179481" y="1233364"/>
            <a:ext cx="228024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无结构化数据模式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12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8056453" cy="4464496"/>
          </a:xfrm>
        </p:spPr>
      </p:pic>
      <p:sp>
        <p:nvSpPr>
          <p:cNvPr id="3" name="椭圆 2"/>
          <p:cNvSpPr/>
          <p:nvPr/>
        </p:nvSpPr>
        <p:spPr>
          <a:xfrm>
            <a:off x="1331640" y="3789040"/>
            <a:ext cx="396044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979712" y="558924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视频是如何存放在数据库中的？</a:t>
            </a:r>
          </a:p>
        </p:txBody>
      </p:sp>
    </p:spTree>
    <p:extLst>
      <p:ext uri="{BB962C8B-B14F-4D97-AF65-F5344CB8AC3E}">
        <p14:creationId xmlns:p14="http://schemas.microsoft.com/office/powerpoint/2010/main" val="922950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104" y="260648"/>
            <a:ext cx="3096344" cy="7920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结构模式</a:t>
            </a:r>
            <a:r>
              <a:rPr lang="zh-CN" altLang="en-US" dirty="0">
                <a:latin typeface="Tahoma" charset="0"/>
              </a:rPr>
              <a:t>总结</a:t>
            </a:r>
            <a:endParaRPr lang="en-US" dirty="0">
              <a:latin typeface="Tahoma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948690"/>
            <a:ext cx="763284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u="sng" dirty="0">
                <a:solidFill>
                  <a:srgbClr val="FF0000"/>
                </a:solidFill>
              </a:rPr>
              <a:t>结构化数据</a:t>
            </a:r>
            <a:r>
              <a:rPr lang="en-US" altLang="zh-CN" sz="2400" u="sng" dirty="0">
                <a:solidFill>
                  <a:srgbClr val="FF00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b="1" u="sng" dirty="0"/>
              <a:t>即行数据</a:t>
            </a:r>
            <a:r>
              <a:rPr lang="en-US" altLang="zh-CN" b="1" u="sng" dirty="0"/>
              <a:t>, </a:t>
            </a:r>
            <a:r>
              <a:rPr lang="zh-CN" altLang="en-US" u="sng" dirty="0"/>
              <a:t>存储在数据库里</a:t>
            </a:r>
            <a:r>
              <a:rPr lang="en-US" altLang="zh-CN" dirty="0"/>
              <a:t>,</a:t>
            </a:r>
            <a:r>
              <a:rPr lang="zh-CN" altLang="en-US" dirty="0"/>
              <a:t>可以用</a:t>
            </a:r>
            <a:r>
              <a:rPr lang="zh-CN" altLang="en-US" b="1" u="sng" dirty="0"/>
              <a:t>二维表结构来逻辑表达实现的数据</a:t>
            </a:r>
            <a:r>
              <a:rPr lang="en-US" altLang="zh-CN" b="1" u="sng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</a:t>
            </a:r>
            <a:r>
              <a:rPr lang="zh-CN" altLang="en-US" sz="2000" b="1" u="sng" dirty="0">
                <a:solidFill>
                  <a:srgbClr val="FF0000"/>
                </a:solidFill>
              </a:rPr>
              <a:t>先有结构、再有数据</a:t>
            </a:r>
            <a:endParaRPr lang="en-US" altLang="zh-CN" sz="2000" b="1" u="sng" dirty="0">
              <a:solidFill>
                <a:srgbClr val="FF0000"/>
              </a:solidFill>
            </a:endParaRP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非结构化数据</a:t>
            </a:r>
            <a:r>
              <a:rPr lang="en-US" altLang="zh-CN" sz="2000" dirty="0"/>
              <a:t>(</a:t>
            </a:r>
            <a:r>
              <a:rPr lang="zh-CN" altLang="en-US" sz="2000" dirty="0"/>
              <a:t>包含半结构化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包括所有格式的办公文档、文本、图片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solidFill>
                  <a:srgbClr val="FF0000"/>
                </a:solidFill>
              </a:rPr>
              <a:t>半结构化数据：</a:t>
            </a:r>
            <a:endParaRPr lang="en-US" altLang="zh-CN" sz="2000" b="1" u="sng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就是</a:t>
            </a:r>
            <a:r>
              <a:rPr lang="zh-CN" altLang="en-US" u="sng" dirty="0"/>
              <a:t>介于完全结构化数据</a:t>
            </a:r>
            <a:r>
              <a:rPr lang="zh-CN" altLang="en-US" dirty="0"/>
              <a:t>（如关系型数据库、面向对象数据库中的数据）和</a:t>
            </a:r>
            <a:r>
              <a:rPr lang="zh-CN" altLang="en-US" u="sng" dirty="0"/>
              <a:t>完全无结构的数据（如声音、图像文件等）之间的数据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en-US" altLang="zh-CN" u="sng" dirty="0"/>
              <a:t>HTML</a:t>
            </a:r>
            <a:r>
              <a:rPr lang="zh-CN" altLang="en-US" u="sng" dirty="0"/>
              <a:t>文档就属于半结构化数据</a:t>
            </a:r>
            <a:r>
              <a:rPr lang="zh-CN" altLang="en-US" dirty="0"/>
              <a:t>。它一般是</a:t>
            </a:r>
            <a:r>
              <a:rPr lang="zh-CN" altLang="en-US" b="1" u="sng" dirty="0"/>
              <a:t>自描述的</a:t>
            </a:r>
            <a:r>
              <a:rPr lang="zh-CN" altLang="en-US" dirty="0"/>
              <a:t>，</a:t>
            </a:r>
            <a:r>
              <a:rPr lang="zh-CN" altLang="en-US" b="1" dirty="0"/>
              <a:t>数据的结构和内容混在一起，没有明显的区分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</a:t>
            </a:r>
            <a:r>
              <a:rPr lang="zh-CN" altLang="en-US" sz="2400" b="1" u="sng" dirty="0">
                <a:solidFill>
                  <a:srgbClr val="FF0000"/>
                </a:solidFill>
              </a:rPr>
              <a:t>先有数据，再有结构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62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Tables?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497" r="-13497"/>
          <a:stretch>
            <a:fillRect/>
          </a:stretch>
        </p:blipFill>
        <p:spPr>
          <a:xfrm>
            <a:off x="1219192" y="1417639"/>
            <a:ext cx="6595007" cy="3627000"/>
          </a:xfrm>
        </p:spPr>
      </p:pic>
      <p:sp>
        <p:nvSpPr>
          <p:cNvPr id="7" name="TextBox 6"/>
          <p:cNvSpPr txBox="1"/>
          <p:nvPr/>
        </p:nvSpPr>
        <p:spPr>
          <a:xfrm>
            <a:off x="4315731" y="3290930"/>
            <a:ext cx="44457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Too limited in structure?</a:t>
            </a:r>
          </a:p>
          <a:p>
            <a:pPr marL="457189" indent="-457189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Too rigid?</a:t>
            </a:r>
          </a:p>
          <a:p>
            <a:pPr marL="457189" indent="-457189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Too old fashioned?</a:t>
            </a:r>
          </a:p>
        </p:txBody>
      </p:sp>
      <p:sp>
        <p:nvSpPr>
          <p:cNvPr id="5" name="矩形 4"/>
          <p:cNvSpPr/>
          <p:nvPr/>
        </p:nvSpPr>
        <p:spPr>
          <a:xfrm>
            <a:off x="1253926" y="5422669"/>
            <a:ext cx="7060401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/>
              <a:t>结构化限定了其使用范围，使用不方便</a:t>
            </a:r>
            <a:r>
              <a:rPr lang="zh-CN" altLang="en-US" sz="2400" dirty="0" smtClean="0"/>
              <a:t>，不易</a:t>
            </a:r>
            <a:r>
              <a:rPr lang="zh-CN" altLang="en-US" sz="2400" dirty="0"/>
              <a:t>扩展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ctr"/>
            <a:r>
              <a:rPr lang="zh-CN" altLang="en-US" sz="2400" u="sng" dirty="0" smtClean="0">
                <a:solidFill>
                  <a:srgbClr val="FF0000"/>
                </a:solidFill>
              </a:rPr>
              <a:t>不</a:t>
            </a:r>
            <a:r>
              <a:rPr lang="zh-CN" altLang="en-US" sz="2400" u="sng" dirty="0">
                <a:solidFill>
                  <a:srgbClr val="FF0000"/>
                </a:solidFill>
              </a:rPr>
              <a:t>适应于非结构化数据</a:t>
            </a:r>
            <a:endParaRPr lang="en-US" sz="24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47088" y="6339942"/>
            <a:ext cx="7009287" cy="473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187624" y="5356102"/>
            <a:ext cx="3672408" cy="44916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71600" y="4584513"/>
            <a:ext cx="5760640" cy="4413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71600" y="3408463"/>
            <a:ext cx="3960440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71600" y="2276872"/>
            <a:ext cx="5400600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69216"/>
            <a:ext cx="4618856" cy="817787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/>
              <a:t>关系数据库的问题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893"/>
            <a:ext cx="8488694" cy="5589236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Indices</a:t>
            </a:r>
            <a:r>
              <a:rPr lang="zh-CN" altLang="en-US" sz="2800" b="1" dirty="0">
                <a:solidFill>
                  <a:srgbClr val="C00000"/>
                </a:solidFill>
              </a:rPr>
              <a:t>（索引化）</a:t>
            </a:r>
            <a:r>
              <a:rPr lang="en-US" sz="2800" b="1" dirty="0">
                <a:solidFill>
                  <a:srgbClr val="C00000"/>
                </a:solidFill>
              </a:rPr>
              <a:t>: </a:t>
            </a:r>
            <a:r>
              <a:rPr lang="en-US" sz="2800" dirty="0"/>
              <a:t>Typical RDBMS table storage is mostly indices  </a:t>
            </a:r>
            <a:r>
              <a:rPr lang="zh-CN" altLang="en-US" sz="2800" dirty="0"/>
              <a:t>（</a:t>
            </a:r>
            <a:r>
              <a:rPr lang="en-US" altLang="zh-CN" sz="2800" dirty="0"/>
              <a:t>Dis</a:t>
            </a:r>
            <a:r>
              <a:rPr lang="zh-CN" altLang="en-US" sz="2800" dirty="0"/>
              <a:t>：索引化）</a:t>
            </a:r>
            <a:endParaRPr lang="en-US" sz="2800" dirty="0"/>
          </a:p>
          <a:p>
            <a:pPr lvl="1"/>
            <a:r>
              <a:rPr lang="en-US" sz="2400" dirty="0"/>
              <a:t>Can’t afford this overhead for large </a:t>
            </a:r>
            <a:r>
              <a:rPr lang="en-US" sz="2400" dirty="0" err="1"/>
              <a:t>datastores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zh-CN" altLang="en-US" sz="2400" b="1" dirty="0"/>
              <a:t>索引化对于大规模数据库而言是很大的开销</a:t>
            </a:r>
            <a:r>
              <a:rPr lang="zh-CN" altLang="en-US" sz="2400" dirty="0"/>
              <a:t>）（</a:t>
            </a:r>
            <a:r>
              <a:rPr lang="en-US" altLang="zh-CN" sz="2400" u="sng" dirty="0"/>
              <a:t>Oracle</a:t>
            </a:r>
            <a:r>
              <a:rPr lang="zh-CN" altLang="en-US" sz="2400" u="sng" dirty="0"/>
              <a:t>数据库</a:t>
            </a:r>
            <a:r>
              <a:rPr lang="zh-CN" altLang="en-US" sz="2400" dirty="0"/>
              <a:t>）</a:t>
            </a:r>
            <a:endParaRPr lang="en-US" sz="2400" dirty="0"/>
          </a:p>
          <a:p>
            <a:r>
              <a:rPr lang="en-US" sz="2800" b="1" dirty="0">
                <a:solidFill>
                  <a:srgbClr val="C00000"/>
                </a:solidFill>
              </a:rPr>
              <a:t>Relations</a:t>
            </a:r>
            <a:r>
              <a:rPr lang="zh-CN" altLang="en-US" sz="2800" b="1" dirty="0">
                <a:solidFill>
                  <a:srgbClr val="C00000"/>
                </a:solidFill>
                <a:sym typeface="Wingdings" panose="05000000000000000000" pitchFamily="2" charset="2"/>
              </a:rPr>
              <a:t>（关系维护）</a:t>
            </a:r>
            <a:endParaRPr lang="en-US" sz="2800" b="1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Checking relations adds further overhead to updates </a:t>
            </a:r>
          </a:p>
          <a:p>
            <a:pPr marL="457200" lvl="1" indent="0">
              <a:buNone/>
            </a:pPr>
            <a:r>
              <a:rPr lang="en-US" sz="2400" dirty="0"/>
              <a:t>   (</a:t>
            </a:r>
            <a:r>
              <a:rPr lang="zh-CN" altLang="en-US" sz="2400" b="1" dirty="0"/>
              <a:t>关系的维护更增加了更新的负担</a:t>
            </a:r>
            <a:r>
              <a:rPr lang="en-US" sz="2400" dirty="0"/>
              <a:t>)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Sparse Data Support: </a:t>
            </a:r>
            <a:r>
              <a:rPr lang="zh-CN" altLang="en-US" sz="2800" b="1" dirty="0">
                <a:solidFill>
                  <a:srgbClr val="C00000"/>
                </a:solidFill>
              </a:rPr>
              <a:t>（稀疏数据的支持差）</a:t>
            </a:r>
            <a:endParaRPr lang="en-US" sz="2800" b="1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RDBMS Tables </a:t>
            </a:r>
            <a:r>
              <a:rPr lang="en-US" sz="2400" b="1" dirty="0"/>
              <a:t>are very wasteful when data is very sparse</a:t>
            </a:r>
          </a:p>
          <a:p>
            <a:pPr marL="457200" lvl="1" indent="0">
              <a:buNone/>
            </a:pPr>
            <a:r>
              <a:rPr lang="zh-CN" altLang="en-US" sz="2400" b="1" dirty="0"/>
              <a:t>（当数据是稀疏的时候，关系数据库是非常浪费的）</a:t>
            </a:r>
            <a:endParaRPr lang="en-US" sz="2400" b="1" dirty="0"/>
          </a:p>
          <a:p>
            <a:pPr lvl="1"/>
            <a:r>
              <a:rPr lang="en-US" sz="2400" b="1" dirty="0"/>
              <a:t>Very sparse data is common in modern data stores </a:t>
            </a:r>
          </a:p>
          <a:p>
            <a:pPr marL="457200" lvl="1" indent="0">
              <a:buNone/>
            </a:pPr>
            <a:r>
              <a:rPr lang="en-US" altLang="zh-CN" sz="2400" b="1" dirty="0"/>
              <a:t>   </a:t>
            </a:r>
            <a:r>
              <a:rPr lang="zh-CN" altLang="en-US" sz="2400" b="1" dirty="0"/>
              <a:t>（现代数据中，</a:t>
            </a:r>
            <a:r>
              <a:rPr lang="zh-CN" altLang="en-US" sz="2400" b="1" u="sng" dirty="0">
                <a:solidFill>
                  <a:srgbClr val="FF0000"/>
                </a:solidFill>
              </a:rPr>
              <a:t>稀疏数据很常见</a:t>
            </a:r>
            <a:r>
              <a:rPr lang="zh-CN" altLang="en-US" sz="2400" b="1" dirty="0"/>
              <a:t>）</a:t>
            </a:r>
            <a:endParaRPr lang="en-US" sz="2400" b="1" dirty="0"/>
          </a:p>
          <a:p>
            <a:pPr lvl="1"/>
            <a:r>
              <a:rPr lang="en-US" sz="2400" b="1" dirty="0"/>
              <a:t>RDBMS</a:t>
            </a:r>
            <a:r>
              <a:rPr lang="en-US" sz="2400" dirty="0"/>
              <a:t> tables might </a:t>
            </a:r>
            <a:r>
              <a:rPr lang="en-US" sz="2400" b="1" dirty="0"/>
              <a:t>have dozens of columns</a:t>
            </a:r>
            <a:r>
              <a:rPr lang="en-US" sz="2400" dirty="0"/>
              <a:t>, </a:t>
            </a:r>
            <a:r>
              <a:rPr lang="en-US" sz="2400" b="1" dirty="0"/>
              <a:t>modern data </a:t>
            </a:r>
            <a:r>
              <a:rPr lang="en-US" sz="2400" dirty="0"/>
              <a:t>stores might </a:t>
            </a:r>
            <a:r>
              <a:rPr lang="en-US" sz="2400" b="1" dirty="0"/>
              <a:t>have many thousands</a:t>
            </a:r>
            <a:r>
              <a:rPr lang="en-US" sz="2400" dirty="0"/>
              <a:t>.</a:t>
            </a:r>
          </a:p>
          <a:p>
            <a:pPr marL="457200" lvl="1" indent="0">
              <a:buNone/>
            </a:pPr>
            <a:r>
              <a:rPr lang="zh-CN" altLang="en-US" sz="2400" dirty="0"/>
              <a:t>（</a:t>
            </a:r>
            <a:r>
              <a:rPr lang="zh-CN" altLang="en-US" sz="2400" b="1" u="sng" dirty="0"/>
              <a:t>关系数据库表格支持几十个列，而现代数据则可能有上千列</a:t>
            </a:r>
            <a:r>
              <a:rPr lang="zh-CN" altLang="en-US" sz="2400" b="1" dirty="0"/>
              <a:t>）</a:t>
            </a:r>
            <a:endParaRPr lang="en-US" sz="2400" b="1" dirty="0"/>
          </a:p>
          <a:p>
            <a:pPr lvl="1"/>
            <a:endParaRPr 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880998" y="3617640"/>
            <a:ext cx="6264696" cy="445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076056" y="5150915"/>
            <a:ext cx="792088" cy="369332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Why?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0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D52B6-FBB4-1A4B-B24A-3578A82D5C71}" type="slidenum">
              <a:rPr lang="en-US"/>
              <a:pPr/>
              <a:t>6</a:t>
            </a:fld>
            <a:endParaRPr 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1547664" y="476672"/>
            <a:ext cx="6589199" cy="746324"/>
          </a:xfrm>
          <a:ln/>
        </p:spPr>
        <p:txBody>
          <a:bodyPr>
            <a:normAutofit/>
          </a:bodyPr>
          <a:lstStyle/>
          <a:p>
            <a:r>
              <a:rPr lang="zh-CN" altLang="en-US" sz="3200" dirty="0"/>
              <a:t>表数据 </a:t>
            </a:r>
            <a:r>
              <a:rPr lang="en-US" sz="3200" dirty="0"/>
              <a:t>Tabular Data</a:t>
            </a:r>
            <a:r>
              <a:rPr lang="zh-CN" altLang="en-US" sz="3200" dirty="0"/>
              <a:t>：财富</a:t>
            </a:r>
            <a:r>
              <a:rPr lang="en-US" altLang="zh-CN" sz="3200" dirty="0"/>
              <a:t>500</a:t>
            </a:r>
            <a:r>
              <a:rPr lang="zh-CN" altLang="en-US" sz="3200" dirty="0"/>
              <a:t>强</a:t>
            </a:r>
            <a:endParaRPr lang="en-US" sz="32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Fortune 500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94303"/>
            <a:ext cx="6972300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594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6840760" cy="1152132"/>
          </a:xfrm>
        </p:spPr>
        <p:txBody>
          <a:bodyPr>
            <a:normAutofit/>
          </a:bodyPr>
          <a:lstStyle/>
          <a:p>
            <a:r>
              <a:rPr lang="en-US" sz="2800" dirty="0"/>
              <a:t>RDBMS tables – </a:t>
            </a:r>
            <a:r>
              <a:rPr lang="en-US" sz="2800" dirty="0">
                <a:solidFill>
                  <a:srgbClr val="FF0000"/>
                </a:solidFill>
              </a:rPr>
              <a:t>row based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zh-CN" altLang="en-US" sz="2800" dirty="0"/>
              <a:t>关系数据库：基于行的</a:t>
            </a:r>
            <a:endParaRPr lang="en-US" sz="28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8959" y="1412780"/>
            <a:ext cx="8480453" cy="5162719"/>
          </a:xfrm>
        </p:spPr>
        <p:txBody>
          <a:bodyPr>
            <a:normAutofit/>
          </a:bodyPr>
          <a:lstStyle/>
          <a:p>
            <a:pPr marL="57149" indent="0">
              <a:buNone/>
            </a:pPr>
            <a:r>
              <a:rPr lang="en-US" sz="2800" dirty="0"/>
              <a:t>Table:</a:t>
            </a:r>
          </a:p>
          <a:p>
            <a:pPr marL="57149" indent="0">
              <a:buNone/>
            </a:pPr>
            <a:endParaRPr lang="en-US" sz="2800" dirty="0"/>
          </a:p>
          <a:p>
            <a:pPr marL="57149" indent="0">
              <a:buNone/>
            </a:pPr>
            <a:endParaRPr lang="en-US" sz="2800" dirty="0"/>
          </a:p>
          <a:p>
            <a:pPr marL="57149" indent="0">
              <a:buNone/>
            </a:pPr>
            <a:endParaRPr lang="en-US" sz="2800" dirty="0"/>
          </a:p>
          <a:p>
            <a:pPr marL="57149" indent="0">
              <a:buNone/>
            </a:pPr>
            <a:r>
              <a:rPr lang="en-US" sz="2800" dirty="0"/>
              <a:t>Represented as:</a:t>
            </a: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67480" y="1920428"/>
          <a:ext cx="9009045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8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1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86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33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40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84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3425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523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jones@cs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53831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smith@ee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55541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brown@ee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" name="Table 8"/>
          <p:cNvGraphicFramePr>
            <a:graphicFrameLocks noGrp="1"/>
          </p:cNvGraphicFramePr>
          <p:nvPr/>
        </p:nvGraphicFramePr>
        <p:xfrm>
          <a:off x="457200" y="4867161"/>
          <a:ext cx="842137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2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06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83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30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39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798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678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53831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smith@ee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Table 9"/>
          <p:cNvGraphicFramePr>
            <a:graphicFrameLocks noGrp="1"/>
          </p:cNvGraphicFramePr>
          <p:nvPr/>
        </p:nvGraphicFramePr>
        <p:xfrm>
          <a:off x="470944" y="4257829"/>
          <a:ext cx="840762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16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8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93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70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16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42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785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548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jones@cs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Table 10"/>
          <p:cNvGraphicFramePr>
            <a:graphicFrameLocks noGrp="1"/>
          </p:cNvGraphicFramePr>
          <p:nvPr/>
        </p:nvGraphicFramePr>
        <p:xfrm>
          <a:off x="457200" y="5494293"/>
          <a:ext cx="842137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2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06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83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30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39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798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678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r>
                        <a:rPr lang="en-US" sz="2000" dirty="0"/>
                        <a:t>55541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brown@ee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59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3772"/>
            <a:ext cx="6552728" cy="1065048"/>
          </a:xfrm>
        </p:spPr>
        <p:txBody>
          <a:bodyPr>
            <a:normAutofit/>
          </a:bodyPr>
          <a:lstStyle/>
          <a:p>
            <a:r>
              <a:rPr lang="en-US" sz="2800" dirty="0"/>
              <a:t>Column-based store</a:t>
            </a:r>
            <a:br>
              <a:rPr lang="en-US" sz="2800" dirty="0"/>
            </a:br>
            <a:r>
              <a:rPr lang="zh-CN" altLang="en-US" sz="2800" dirty="0"/>
              <a:t>基于列的存储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59316"/>
            <a:ext cx="8480453" cy="5162719"/>
          </a:xfrm>
        </p:spPr>
        <p:txBody>
          <a:bodyPr>
            <a:normAutofit/>
          </a:bodyPr>
          <a:lstStyle/>
          <a:p>
            <a:pPr marL="57149" indent="0">
              <a:buNone/>
            </a:pPr>
            <a:r>
              <a:rPr lang="en-US" sz="2800" dirty="0"/>
              <a:t>Table:</a:t>
            </a:r>
          </a:p>
          <a:p>
            <a:pPr marL="57149" indent="0">
              <a:buNone/>
            </a:pPr>
            <a:endParaRPr lang="en-US" sz="2800" dirty="0"/>
          </a:p>
          <a:p>
            <a:pPr marL="57149" indent="0">
              <a:buNone/>
            </a:pPr>
            <a:endParaRPr lang="en-US" sz="2800" dirty="0"/>
          </a:p>
          <a:p>
            <a:pPr marL="57149" indent="0">
              <a:buNone/>
            </a:pPr>
            <a:endParaRPr lang="en-US" sz="2800" dirty="0"/>
          </a:p>
          <a:p>
            <a:pPr marL="57150" indent="0">
              <a:buNone/>
            </a:pPr>
            <a:endParaRPr lang="en-US" sz="2800" dirty="0"/>
          </a:p>
          <a:p>
            <a:pPr marL="57149" indent="0">
              <a:buNone/>
            </a:pPr>
            <a:r>
              <a:rPr lang="en-US" sz="2800" dirty="0"/>
              <a:t>Represented as column (key-value) stores: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249356"/>
              </p:ext>
            </p:extLst>
          </p:nvPr>
        </p:nvGraphicFramePr>
        <p:xfrm>
          <a:off x="319883" y="1543706"/>
          <a:ext cx="8804138" cy="21067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7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20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83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74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59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528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330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5249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3636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jones@cs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Albany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2490">
                <a:tc>
                  <a:txBody>
                    <a:bodyPr/>
                    <a:lstStyle/>
                    <a:p>
                      <a:r>
                        <a:rPr lang="en-US" sz="2000" dirty="0"/>
                        <a:t>53831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smith@ee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3201">
                <a:tc>
                  <a:txBody>
                    <a:bodyPr/>
                    <a:lstStyle/>
                    <a:p>
                      <a:r>
                        <a:rPr lang="en-US" sz="2000" dirty="0"/>
                        <a:t>55541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brown@ee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768" y="4526759"/>
          <a:ext cx="202301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3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53831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55541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40103"/>
              </p:ext>
            </p:extLst>
          </p:nvPr>
        </p:nvGraphicFramePr>
        <p:xfrm>
          <a:off x="2123728" y="4365104"/>
          <a:ext cx="225765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03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jones@cs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/>
                        <a:t>53831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smith@ee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/>
                        <a:t>55541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brown@ee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1649"/>
              </p:ext>
            </p:extLst>
          </p:nvPr>
        </p:nvGraphicFramePr>
        <p:xfrm>
          <a:off x="4499992" y="4509120"/>
          <a:ext cx="244827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98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Albany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076495" y="4587587"/>
          <a:ext cx="20675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1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locid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722296"/>
              </p:ext>
            </p:extLst>
          </p:nvPr>
        </p:nvGraphicFramePr>
        <p:xfrm>
          <a:off x="4716016" y="5725795"/>
          <a:ext cx="175222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8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079071" y="5660856"/>
          <a:ext cx="206493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7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77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/>
                        <a:t>52841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14224" y="58296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5975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692696"/>
            <a:ext cx="6589199" cy="648072"/>
          </a:xfrm>
        </p:spPr>
        <p:txBody>
          <a:bodyPr>
            <a:normAutofit/>
          </a:bodyPr>
          <a:lstStyle/>
          <a:p>
            <a:r>
              <a:rPr lang="zh-CN" altLang="zh-CN" sz="2800" dirty="0"/>
              <a:t>关系数据库已经</a:t>
            </a:r>
            <a:r>
              <a:rPr lang="zh-CN" altLang="zh-CN" sz="2800" dirty="0">
                <a:solidFill>
                  <a:srgbClr val="FF0000"/>
                </a:solidFill>
              </a:rPr>
              <a:t>无法满足</a:t>
            </a:r>
            <a:r>
              <a:rPr lang="zh-CN" altLang="en-US" sz="2800" b="1" dirty="0"/>
              <a:t>大数据</a:t>
            </a:r>
            <a:r>
              <a:rPr lang="zh-CN" altLang="zh-CN" sz="2800" dirty="0"/>
              <a:t>的需求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3688" y="1369360"/>
            <a:ext cx="6591985" cy="30235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800" dirty="0"/>
              <a:t>主要表现在以下几个方面：</a:t>
            </a:r>
          </a:p>
          <a:p>
            <a:pPr>
              <a:lnSpc>
                <a:spcPct val="150000"/>
              </a:lnSpc>
            </a:pPr>
            <a:r>
              <a:rPr lang="zh-CN" altLang="zh-CN" sz="2400" b="1" u="sng" dirty="0"/>
              <a:t>无法满足</a:t>
            </a:r>
            <a:r>
              <a:rPr lang="zh-CN" altLang="zh-CN" sz="2400" b="1" u="sng" dirty="0">
                <a:solidFill>
                  <a:srgbClr val="FF0000"/>
                </a:solidFill>
              </a:rPr>
              <a:t>海量数据</a:t>
            </a:r>
            <a:r>
              <a:rPr lang="zh-CN" altLang="zh-CN" sz="2400" b="1" dirty="0"/>
              <a:t>的管理需求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b="1" u="sng" dirty="0"/>
              <a:t>无法满足数据</a:t>
            </a:r>
            <a:r>
              <a:rPr lang="zh-CN" altLang="zh-CN" sz="2400" b="1" u="sng" dirty="0">
                <a:solidFill>
                  <a:srgbClr val="FF0000"/>
                </a:solidFill>
              </a:rPr>
              <a:t>高并发</a:t>
            </a:r>
            <a:r>
              <a:rPr lang="zh-CN" altLang="zh-CN" sz="2400" b="1" dirty="0"/>
              <a:t>的需求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无法</a:t>
            </a:r>
            <a:r>
              <a:rPr lang="zh-CN" altLang="zh-CN" sz="2400" b="1" u="sng" dirty="0"/>
              <a:t>满足高</a:t>
            </a:r>
            <a:r>
              <a:rPr lang="zh-CN" altLang="zh-CN" sz="2400" b="1" i="1" u="sng" dirty="0">
                <a:solidFill>
                  <a:srgbClr val="FF0000"/>
                </a:solidFill>
              </a:rPr>
              <a:t>可扩展性</a:t>
            </a:r>
            <a:r>
              <a:rPr lang="zh-CN" altLang="zh-CN" sz="2400" b="1" u="sng" dirty="0"/>
              <a:t>和</a:t>
            </a:r>
            <a:r>
              <a:rPr lang="zh-CN" altLang="zh-CN" sz="2400" b="1" i="1" u="sng" dirty="0">
                <a:solidFill>
                  <a:srgbClr val="FF0000"/>
                </a:solidFill>
              </a:rPr>
              <a:t>高可用性</a:t>
            </a:r>
            <a:r>
              <a:rPr lang="zh-CN" altLang="zh-CN" sz="2400" b="1" dirty="0"/>
              <a:t>的需求</a:t>
            </a:r>
            <a:endParaRPr lang="en-US" altLang="zh-CN" sz="2400" b="1" dirty="0"/>
          </a:p>
          <a:p>
            <a:endParaRPr lang="en-US" sz="2400" dirty="0"/>
          </a:p>
        </p:txBody>
      </p:sp>
      <p:pic>
        <p:nvPicPr>
          <p:cNvPr id="4" name="Picture 7" descr="http://img.jrjimg.cn/2012/12/201212241242059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77072"/>
            <a:ext cx="43053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13046" y="686450"/>
            <a:ext cx="6343330" cy="65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97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8903" y="2420888"/>
            <a:ext cx="6591985" cy="900063"/>
          </a:xfrm>
        </p:spPr>
        <p:txBody>
          <a:bodyPr/>
          <a:lstStyle/>
          <a:p>
            <a:r>
              <a:rPr lang="en-US"/>
              <a:t>Beyond Tables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59" y="573201"/>
            <a:ext cx="3937000" cy="207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39215"/>
            <a:ext cx="67818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258829" y="4553001"/>
            <a:ext cx="7294563" cy="22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400" dirty="0"/>
              <a:t>通常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NoSQL</a:t>
            </a:r>
            <a:r>
              <a:rPr lang="zh-CN" altLang="zh-CN" sz="2400" dirty="0"/>
              <a:t>数据库具有以下几个特点：</a:t>
            </a:r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）灵活的可扩展性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）灵活的数据模型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不是单一的数据模型</a:t>
            </a:r>
            <a:r>
              <a:rPr lang="en-US" altLang="zh-CN" sz="2400" b="1" dirty="0"/>
              <a:t>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）与云计算紧密融合</a:t>
            </a:r>
            <a:endParaRPr lang="zh-CN" altLang="zh-CN" sz="2400" dirty="0"/>
          </a:p>
        </p:txBody>
      </p:sp>
      <p:sp>
        <p:nvSpPr>
          <p:cNvPr id="9" name="矩形 8"/>
          <p:cNvSpPr/>
          <p:nvPr/>
        </p:nvSpPr>
        <p:spPr>
          <a:xfrm>
            <a:off x="4964895" y="6420243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/>
              <a:t>http://dblab.xmu.edu.cn/post/bigdata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184056" y="4358715"/>
            <a:ext cx="360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3149" y="4574739"/>
            <a:ext cx="1675704" cy="8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5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2"/>
          <p:cNvSpPr>
            <a:spLocks noGrp="1"/>
          </p:cNvSpPr>
          <p:nvPr>
            <p:ph type="title" idx="10"/>
          </p:nvPr>
        </p:nvSpPr>
        <p:spPr>
          <a:xfrm>
            <a:off x="1164791" y="332656"/>
            <a:ext cx="8001000" cy="914400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NoSQL</a:t>
            </a:r>
            <a:r>
              <a:rPr lang="zh-CN" altLang="en-US" dirty="0"/>
              <a:t>兴起的原因</a:t>
            </a:r>
          </a:p>
        </p:txBody>
      </p:sp>
      <p:sp>
        <p:nvSpPr>
          <p:cNvPr id="9219" name="文本框 3"/>
          <p:cNvSpPr txBox="1">
            <a:spLocks noChangeArrowheads="1"/>
          </p:cNvSpPr>
          <p:nvPr/>
        </p:nvSpPr>
        <p:spPr bwMode="auto">
          <a:xfrm>
            <a:off x="685800" y="1524000"/>
            <a:ext cx="77724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b="1" dirty="0"/>
              <a:t>关系数据库</a:t>
            </a:r>
            <a:r>
              <a:rPr lang="zh-CN" altLang="zh-CN" sz="2000" dirty="0"/>
              <a:t>的关键特性包括</a:t>
            </a:r>
            <a:r>
              <a:rPr lang="zh-CN" altLang="zh-CN" sz="2000" b="1" u="sng" dirty="0"/>
              <a:t>完善的事务机制和高效的查询机制</a:t>
            </a:r>
            <a:r>
              <a:rPr lang="zh-CN" altLang="zh-CN" sz="2000" dirty="0"/>
              <a:t>。但是，</a:t>
            </a:r>
            <a:r>
              <a:rPr lang="zh-CN" altLang="zh-CN" sz="2000" b="1" u="sng" dirty="0">
                <a:solidFill>
                  <a:srgbClr val="FF0000"/>
                </a:solidFill>
              </a:rPr>
              <a:t>关系数据库引以为傲的两个关键特性，到了</a:t>
            </a:r>
            <a:r>
              <a:rPr lang="zh-CN" altLang="en-US" sz="2000" b="1" u="sng" dirty="0">
                <a:solidFill>
                  <a:srgbClr val="FF0000"/>
                </a:solidFill>
              </a:rPr>
              <a:t>大数据</a:t>
            </a:r>
            <a:r>
              <a:rPr lang="zh-CN" altLang="zh-CN" sz="2000" b="1" u="sng" dirty="0">
                <a:solidFill>
                  <a:srgbClr val="FF0000"/>
                </a:solidFill>
              </a:rPr>
              <a:t>时代却成了鸡肋</a:t>
            </a:r>
            <a:r>
              <a:rPr lang="zh-CN" altLang="zh-CN" sz="2000" dirty="0"/>
              <a:t>，主要表现在以下几个方面：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zh-CN" sz="2000" b="1" dirty="0"/>
              <a:t>）网站系统通常不要求严格的数据库事务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zh-CN" sz="2000" b="1" dirty="0"/>
              <a:t>）并不要求严格的读写实时性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zh-CN" sz="2000" b="1" dirty="0"/>
              <a:t>）通常不包含大量复杂的</a:t>
            </a:r>
            <a:r>
              <a:rPr lang="en-US" altLang="zh-CN" sz="2000" b="1" dirty="0"/>
              <a:t>SQL</a:t>
            </a:r>
            <a:r>
              <a:rPr lang="zh-CN" altLang="zh-CN" sz="2000" b="1" dirty="0"/>
              <a:t>查询</a:t>
            </a:r>
            <a:r>
              <a:rPr lang="zh-CN" altLang="en-US" sz="2000" b="1" dirty="0"/>
              <a:t>（去结构化，存储空间换取更好的查询性能）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411760" y="4941168"/>
            <a:ext cx="4176464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传统数据库无法满足大数据时代的要求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29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4848" y="620688"/>
            <a:ext cx="6589199" cy="1280890"/>
          </a:xfrm>
        </p:spPr>
        <p:txBody>
          <a:bodyPr/>
          <a:lstStyle/>
          <a:p>
            <a:r>
              <a:rPr lang="en-US" altLang="zh-CN" dirty="0" err="1"/>
              <a:t>NoSQL</a:t>
            </a:r>
            <a:r>
              <a:rPr lang="zh-CN" altLang="en-US" dirty="0"/>
              <a:t>已经在大规模使用中</a:t>
            </a:r>
            <a:endParaRPr lang="en-US" dirty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691680" y="1556792"/>
            <a:ext cx="6264696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dirty="0"/>
              <a:t>现在已经有很多公司使用了</a:t>
            </a:r>
            <a:r>
              <a:rPr lang="en-US" altLang="zh-CN" sz="2400" dirty="0" err="1"/>
              <a:t>NoSQL</a:t>
            </a:r>
            <a:r>
              <a:rPr lang="zh-CN" altLang="en-US" sz="2400" dirty="0"/>
              <a:t>数据库：</a:t>
            </a: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Facebook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Mozilla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Adobe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Foursquare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LinkedIn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err="1"/>
              <a:t>Digg</a:t>
            </a: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McGraw-Hill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Vermont Public Radio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/>
              <a:t>百度、腾讯、阿里、新浪、华为</a:t>
            </a:r>
            <a:r>
              <a:rPr lang="en-US" altLang="zh-CN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87359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NoSQL</a:t>
            </a:r>
            <a:r>
              <a:rPr lang="zh-CN" altLang="en-US" dirty="0"/>
              <a:t>与关系数据库的比较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01728"/>
              </p:ext>
            </p:extLst>
          </p:nvPr>
        </p:nvGraphicFramePr>
        <p:xfrm>
          <a:off x="228600" y="1600200"/>
          <a:ext cx="8610601" cy="4764087"/>
        </p:xfrm>
        <a:graphic>
          <a:graphicData uri="http://schemas.openxmlformats.org/drawingml/2006/table">
            <a:tbl>
              <a:tblPr/>
              <a:tblGrid>
                <a:gridCol w="1449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6272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80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比较标准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备注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2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数据库原理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完全支持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部分支持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有关系代数理论作为基础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没有统一的理论基础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1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数据规模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大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超大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很难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实现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横向扩展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，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纵向扩展的空间也比较有限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，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性能会随着数据规模的增大而降低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。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可以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很容易通过添加更多设备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来支持更大规模的数据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Why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？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）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01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数据库模式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固定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灵活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需要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定义数据库模式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，严格遵守数据定义和相关约束条件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结构化、固定化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不存在数据库模式，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可以自由灵活定义并存储各种不同类型的数据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（半结构化）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02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查询效率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快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可以实现高效的简单查询，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但是</a:t>
                      </a:r>
                      <a:r>
                        <a:rPr kumimoji="0" lang="zh-CN" altLang="zh-CN" sz="14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不具备高度结构化查询等特性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，复杂查询的性能不尽人意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借助于索引机制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可以实现快速查询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（包括记录查询和范围查询）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很多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数据库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没有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面向复杂查询的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索引，虽然</a:t>
                      </a:r>
                      <a:r>
                        <a:rPr kumimoji="0" lang="en-US" altLang="zh-CN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NoSQL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可以使用</a:t>
                      </a:r>
                      <a:r>
                        <a:rPr kumimoji="0" lang="en-US" altLang="zh-CN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MapReduce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来加速查询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，但是，在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复杂查询方面的性能仍然不如</a:t>
                      </a:r>
                      <a:r>
                        <a:rPr kumimoji="0" lang="en-US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RDBMS</a:t>
                      </a:r>
                      <a:endParaRPr kumimoji="0" lang="zh-CN" altLang="zh-CN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275" name="Rectangle 36"/>
          <p:cNvSpPr>
            <a:spLocks noChangeArrowheads="1"/>
          </p:cNvSpPr>
          <p:nvPr/>
        </p:nvSpPr>
        <p:spPr bwMode="auto">
          <a:xfrm>
            <a:off x="2438400" y="1143000"/>
            <a:ext cx="413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表</a:t>
            </a:r>
            <a:r>
              <a:rPr lang="en-US" altLang="zh-CN" dirty="0"/>
              <a:t>5-1 </a:t>
            </a:r>
            <a:r>
              <a:rPr lang="en-US" altLang="zh-CN" dirty="0" err="1"/>
              <a:t>NoSQL</a:t>
            </a:r>
            <a:r>
              <a:rPr lang="zh-CN" altLang="en-US" dirty="0"/>
              <a:t>和关系数据库的简单比较 </a:t>
            </a:r>
          </a:p>
        </p:txBody>
      </p:sp>
    </p:spTree>
    <p:extLst>
      <p:ext uri="{BB962C8B-B14F-4D97-AF65-F5344CB8AC3E}">
        <p14:creationId xmlns:p14="http://schemas.microsoft.com/office/powerpoint/2010/main" val="711343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/>
              <a:t>5.3  NoSQL</a:t>
            </a:r>
            <a:r>
              <a:rPr lang="zh-CN" altLang="en-US"/>
              <a:t>与关系数据库的比较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97112"/>
              </p:ext>
            </p:extLst>
          </p:nvPr>
        </p:nvGraphicFramePr>
        <p:xfrm>
          <a:off x="381000" y="1217712"/>
          <a:ext cx="8610600" cy="4848756"/>
        </p:xfrm>
        <a:graphic>
          <a:graphicData uri="http://schemas.openxmlformats.org/drawingml/2006/table">
            <a:tbl>
              <a:tblPr/>
              <a:tblGrid>
                <a:gridCol w="1449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9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79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57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比较标准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备注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54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一致性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强一致性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弱一致性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严格遵守事务</a:t>
                      </a:r>
                      <a:r>
                        <a:rPr kumimoji="0" lang="en-US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ACID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模型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，可以保证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事务强一致性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很多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数据库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放松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了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对事务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ACID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四性的要求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而是遵守</a:t>
                      </a:r>
                      <a:r>
                        <a:rPr kumimoji="0" lang="en-US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BASE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模型，只能保证最终一致性</a:t>
                      </a:r>
                      <a:endParaRPr kumimoji="0" lang="zh-CN" altLang="zh-CN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95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数据完整性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容易实现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很难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实现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任何一个</a:t>
                      </a:r>
                      <a:r>
                        <a:rPr kumimoji="0" lang="en-US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都可以很容易实现数据完整性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，比如通过主键或者非空约束来实现实体完整性，通过主键、外键来实现参照完整性，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通过约束或者触发器来实现用户自定义完整性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但是，</a:t>
                      </a:r>
                      <a:r>
                        <a:rPr kumimoji="0" lang="zh-CN" altLang="zh-CN" sz="18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</a:t>
                      </a:r>
                      <a:r>
                        <a:rPr kumimoji="0" lang="en-US" altLang="zh-CN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r>
                        <a:rPr kumimoji="0" lang="zh-CN" altLang="zh-CN" sz="18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数据库却无法实现</a:t>
                      </a:r>
                      <a:r>
                        <a:rPr kumimoji="0" lang="zh-CN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数据完整性</a:t>
                      </a:r>
                      <a:endParaRPr kumimoji="0" lang="zh-CN" altLang="zh-CN" sz="1800" b="0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579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扩展性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一般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好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很难实现横向扩展，纵向扩展的空间也比较有限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在设计之初就充分考虑了横向扩展的需求，可以很容易通过添加廉价设备实现扩展</a:t>
                      </a:r>
                      <a:endParaRPr kumimoji="0" lang="zh-CN" altLang="zh-CN" sz="1600" b="1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192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可用性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好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很好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任何时候都以保证数据一致性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为优先目标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其次</a:t>
                      </a: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才是优化系统性能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，随着数据规模的增大，</a:t>
                      </a:r>
                      <a:r>
                        <a:rPr kumimoji="0" lang="en-US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为了保证严格的一致性，只能提供相对较弱的可用性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大多数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都能</a:t>
                      </a:r>
                      <a:r>
                        <a:rPr kumimoji="0" lang="zh-CN" alt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提供较高的可用性</a:t>
                      </a:r>
                      <a:endParaRPr kumimoji="0" lang="zh-CN" altLang="zh-CN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299" name="Rectangle 36"/>
          <p:cNvSpPr>
            <a:spLocks noChangeArrowheads="1"/>
          </p:cNvSpPr>
          <p:nvPr/>
        </p:nvSpPr>
        <p:spPr bwMode="auto">
          <a:xfrm>
            <a:off x="2514600" y="836712"/>
            <a:ext cx="481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表</a:t>
            </a:r>
            <a:r>
              <a:rPr lang="en-US" altLang="zh-CN"/>
              <a:t>5-1 NoSQL</a:t>
            </a:r>
            <a:r>
              <a:rPr lang="zh-CN" altLang="en-US"/>
              <a:t>和关系数据库的简单比较（续）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1720" y="6237312"/>
            <a:ext cx="547260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讨论：阿里支付宝用什么数据库？</a:t>
            </a:r>
          </a:p>
        </p:txBody>
      </p:sp>
    </p:spTree>
    <p:extLst>
      <p:ext uri="{BB962C8B-B14F-4D97-AF65-F5344CB8AC3E}">
        <p14:creationId xmlns:p14="http://schemas.microsoft.com/office/powerpoint/2010/main" val="2376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/>
              <a:t>5.3  NoSQL</a:t>
            </a:r>
            <a:r>
              <a:rPr lang="zh-CN" altLang="en-US"/>
              <a:t>与关系数据库的比较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39020"/>
              </p:ext>
            </p:extLst>
          </p:nvPr>
        </p:nvGraphicFramePr>
        <p:xfrm>
          <a:off x="533400" y="1524000"/>
          <a:ext cx="8229600" cy="5204901"/>
        </p:xfrm>
        <a:graphic>
          <a:graphicData uri="http://schemas.openxmlformats.org/drawingml/2006/table">
            <a:tbl>
              <a:tblPr/>
              <a:tblGrid>
                <a:gridCol w="1385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56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7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67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比较标准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RDBMS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NoSQL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备注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632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标准化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否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RDBMS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已经标准化（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SQL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NoSQL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还没有行业标准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zh-CN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不同的</a:t>
                      </a:r>
                      <a:r>
                        <a:rPr kumimoji="0" lang="en-US" altLang="zh-CN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NoSQL</a:t>
                      </a:r>
                      <a:r>
                        <a:rPr kumimoji="0" lang="zh-CN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数据库都有自己的查询语言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，很难规范应用程序接口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有学者认为认为：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NoSQL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缺乏统一查询语言，将会拖慢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NoSQL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发展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670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技术支持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RDBMS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经过几十年的发展，已经非常成熟，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Oracle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等大型厂商都可以提供很好的技术支持</a:t>
                      </a: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NoSQL</a:t>
                      </a:r>
                      <a:r>
                        <a:rPr kumimoji="0" lang="zh-CN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在技术支持方面仍然处于起步阶段，还不成熟，缺乏有力的技术支持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（很多开源的）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670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可维护性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复杂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复杂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RDBMS</a:t>
                      </a: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需要专门的数据库管理员</a:t>
                      </a:r>
                      <a:r>
                        <a:rPr kumimoji="0" lang="en-US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(DBA)</a:t>
                      </a: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维护</a:t>
                      </a:r>
                      <a:endParaRPr kumimoji="0" lang="zh-CN" altLang="zh-CN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NoSQL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数据库虽然没有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DBMS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复杂，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也难以维护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18" name="Rectangle 31"/>
          <p:cNvSpPr>
            <a:spLocks noChangeArrowheads="1"/>
          </p:cNvSpPr>
          <p:nvPr/>
        </p:nvSpPr>
        <p:spPr bwMode="auto">
          <a:xfrm>
            <a:off x="2514600" y="1066800"/>
            <a:ext cx="481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表</a:t>
            </a:r>
            <a:r>
              <a:rPr lang="en-US" altLang="zh-CN"/>
              <a:t>5-1 NoSQL</a:t>
            </a:r>
            <a:r>
              <a:rPr lang="zh-CN" altLang="en-US"/>
              <a:t>和关系数据库的简单比较（续） </a:t>
            </a:r>
          </a:p>
        </p:txBody>
      </p:sp>
    </p:spTree>
    <p:extLst>
      <p:ext uri="{BB962C8B-B14F-4D97-AF65-F5344CB8AC3E}">
        <p14:creationId xmlns:p14="http://schemas.microsoft.com/office/powerpoint/2010/main" val="1933759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NoSQL</a:t>
            </a:r>
            <a:r>
              <a:rPr lang="zh-CN" altLang="en-US" dirty="0"/>
              <a:t>与关系数据库的比较</a:t>
            </a: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611560" y="990600"/>
            <a:ext cx="7848600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/>
              <a:t>总结</a:t>
            </a:r>
            <a:endParaRPr lang="en-US" altLang="zh-CN" sz="2800" b="1" dirty="0"/>
          </a:p>
          <a:p>
            <a:endParaRPr lang="en-US" altLang="zh-CN" sz="2800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）关系数据库</a:t>
            </a:r>
            <a:endParaRPr lang="en-US" altLang="zh-CN" sz="2000" b="1" dirty="0"/>
          </a:p>
          <a:p>
            <a:r>
              <a:rPr lang="zh-CN" altLang="en-US" sz="2000" b="1" dirty="0"/>
              <a:t>优势</a:t>
            </a:r>
            <a:r>
              <a:rPr lang="zh-CN" altLang="en-US" sz="2000" dirty="0"/>
              <a:t>：以</a:t>
            </a:r>
            <a:r>
              <a:rPr lang="zh-CN" altLang="en-US" sz="2000" b="1" u="sng" dirty="0">
                <a:solidFill>
                  <a:srgbClr val="0070C0"/>
                </a:solidFill>
              </a:rPr>
              <a:t>完善的关系代数理论作为基础，有严格的标准</a:t>
            </a:r>
            <a:r>
              <a:rPr lang="zh-CN" altLang="en-US" sz="2000" dirty="0"/>
              <a:t>，支持事务</a:t>
            </a:r>
            <a:r>
              <a:rPr lang="en-US" altLang="zh-CN" sz="2000" dirty="0"/>
              <a:t>ACID</a:t>
            </a:r>
            <a:r>
              <a:rPr lang="zh-CN" altLang="en-US" sz="2000" dirty="0"/>
              <a:t>四性，</a:t>
            </a:r>
            <a:r>
              <a:rPr lang="zh-CN" altLang="en-US" sz="2000" u="sng" dirty="0"/>
              <a:t>借助索引机制可以实现高效的查询，技术成熟，有专业公司的技术支持</a:t>
            </a:r>
            <a:endParaRPr lang="en-US" altLang="zh-CN" sz="2000" u="sng" dirty="0"/>
          </a:p>
          <a:p>
            <a:r>
              <a:rPr lang="zh-CN" altLang="en-US" sz="2000" b="1" dirty="0"/>
              <a:t>劣势</a:t>
            </a:r>
            <a:r>
              <a:rPr lang="zh-CN" altLang="en-US" sz="2000" dirty="0"/>
              <a:t>：</a:t>
            </a:r>
            <a:r>
              <a:rPr lang="zh-CN" altLang="en-US" sz="2000" b="1" u="sng" dirty="0"/>
              <a:t>可扩展性较差</a:t>
            </a:r>
            <a:r>
              <a:rPr lang="zh-CN" altLang="en-US" sz="2000" dirty="0"/>
              <a:t>，</a:t>
            </a:r>
            <a:r>
              <a:rPr lang="zh-CN" altLang="en-US" sz="2000" b="1" u="sng" dirty="0"/>
              <a:t>无法较好支持海量数据存储</a:t>
            </a:r>
            <a:r>
              <a:rPr lang="zh-CN" altLang="en-US" sz="2000" dirty="0"/>
              <a:t>，</a:t>
            </a:r>
            <a:r>
              <a:rPr lang="zh-CN" altLang="en-US" sz="2000" u="sng" dirty="0"/>
              <a:t>数据模型过于死板、无法较好支持大数据应用</a:t>
            </a:r>
            <a:r>
              <a:rPr lang="zh-CN" altLang="en-US" sz="2000" dirty="0"/>
              <a:t>，事务机制影响了系统的整体性能等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 err="1"/>
              <a:t>NoSQL</a:t>
            </a:r>
            <a:r>
              <a:rPr lang="zh-CN" altLang="en-US" sz="2000" b="1" dirty="0"/>
              <a:t>数据库</a:t>
            </a:r>
            <a:endParaRPr lang="en-US" altLang="zh-CN" sz="2000" b="1" dirty="0"/>
          </a:p>
          <a:p>
            <a:r>
              <a:rPr lang="zh-CN" altLang="en-US" sz="2000" b="1" dirty="0"/>
              <a:t>优势</a:t>
            </a:r>
            <a:r>
              <a:rPr lang="zh-CN" altLang="en-US" sz="2000" dirty="0"/>
              <a:t>：可以</a:t>
            </a:r>
            <a:r>
              <a:rPr lang="zh-CN" altLang="en-US" sz="2000" b="1" u="sng" dirty="0"/>
              <a:t>支持超大规模数据存储</a:t>
            </a:r>
            <a:r>
              <a:rPr lang="zh-CN" altLang="en-US" sz="2000" dirty="0"/>
              <a:t>，</a:t>
            </a:r>
            <a:r>
              <a:rPr lang="zh-CN" altLang="en-US" sz="2000" b="1" u="sng" dirty="0"/>
              <a:t>灵活的数据模型</a:t>
            </a:r>
            <a:r>
              <a:rPr lang="zh-CN" altLang="en-US" sz="2000" dirty="0"/>
              <a:t>可以很好地支持</a:t>
            </a:r>
            <a:r>
              <a:rPr lang="en-US" altLang="zh-CN" sz="2000" dirty="0"/>
              <a:t>Web2.0</a:t>
            </a:r>
            <a:r>
              <a:rPr lang="zh-CN" altLang="en-US" sz="2000" dirty="0"/>
              <a:t>应用，具有强大的横向扩展能力等</a:t>
            </a:r>
            <a:endParaRPr lang="en-US" altLang="zh-CN" sz="2000" dirty="0"/>
          </a:p>
          <a:p>
            <a:r>
              <a:rPr lang="zh-CN" altLang="en-US" sz="2000" b="1" dirty="0"/>
              <a:t>劣势</a:t>
            </a:r>
            <a:r>
              <a:rPr lang="zh-CN" altLang="en-US" sz="2000" dirty="0"/>
              <a:t>：</a:t>
            </a:r>
            <a:r>
              <a:rPr lang="zh-CN" altLang="en-US" sz="2000" b="1" u="sng" dirty="0">
                <a:solidFill>
                  <a:srgbClr val="0070C0"/>
                </a:solidFill>
              </a:rPr>
              <a:t>缺乏数学理论基础，复杂查询性能不高</a:t>
            </a:r>
            <a:r>
              <a:rPr lang="zh-CN" altLang="en-US" sz="2000" dirty="0"/>
              <a:t>，大都不能实现事务强一致性，很难实现数据完整性，</a:t>
            </a:r>
            <a:r>
              <a:rPr lang="zh-CN" altLang="en-US" sz="2000" u="sng" dirty="0"/>
              <a:t>技术尚不成熟，缺乏专业团队的技术支持，维护较困</a:t>
            </a:r>
            <a:r>
              <a:rPr lang="zh-CN" altLang="en-US" sz="2000" dirty="0"/>
              <a:t>难等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7704" y="6093296"/>
            <a:ext cx="597639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这两种数据库优势、劣势几乎正好是颠倒的。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85D4A-31FA-2B49-B155-89B1810A30D2}" type="slidenum">
              <a:rPr lang="en-US"/>
              <a:pPr/>
              <a:t>7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1547669" y="394229"/>
            <a:ext cx="7198799" cy="802527"/>
          </a:xfrm>
          <a:ln/>
        </p:spPr>
        <p:txBody>
          <a:bodyPr>
            <a:normAutofit fontScale="90000"/>
          </a:bodyPr>
          <a:lstStyle/>
          <a:p>
            <a:r>
              <a:rPr lang="zh-CN" altLang="en-US" dirty="0"/>
              <a:t>表数据 </a:t>
            </a:r>
            <a:r>
              <a:rPr lang="en-US" dirty="0"/>
              <a:t>Tabular Data</a:t>
            </a:r>
            <a:r>
              <a:rPr lang="zh-CN" altLang="en-US" dirty="0"/>
              <a:t>：转换</a:t>
            </a:r>
            <a:r>
              <a:rPr lang="en-US" b="1" dirty="0" err="1"/>
              <a:t>csv</a:t>
            </a:r>
            <a:r>
              <a:rPr lang="zh-CN" altLang="en-US" b="1" dirty="0"/>
              <a:t>格式</a:t>
            </a:r>
            <a:endParaRPr lang="en-US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601" y="1556793"/>
            <a:ext cx="2880320" cy="1152128"/>
          </a:xfrm>
          <a:ln/>
        </p:spPr>
        <p:txBody>
          <a:bodyPr/>
          <a:lstStyle/>
          <a:p>
            <a:r>
              <a:rPr lang="zh-CN" altLang="en-US" sz="2400" dirty="0"/>
              <a:t>世界</a:t>
            </a:r>
            <a:r>
              <a:rPr lang="en-US" altLang="zh-CN" sz="2400" dirty="0"/>
              <a:t>500</a:t>
            </a:r>
            <a:r>
              <a:rPr lang="zh-CN" altLang="en-US" sz="2400" dirty="0"/>
              <a:t>强数据</a:t>
            </a:r>
            <a:endParaRPr lang="en-US" altLang="zh-CN" sz="2400" dirty="0"/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zh-CN" altLang="en-US" sz="2400" dirty="0"/>
              <a:t>转化为</a:t>
            </a:r>
            <a:r>
              <a:rPr lang="en-US" sz="2400" b="1" dirty="0" err="1">
                <a:solidFill>
                  <a:srgbClr val="FF0000"/>
                </a:solidFill>
              </a:rPr>
              <a:t>csv</a:t>
            </a:r>
            <a:r>
              <a:rPr lang="zh-CN" altLang="en-US" sz="2400" b="1" dirty="0">
                <a:solidFill>
                  <a:srgbClr val="FF0000"/>
                </a:solidFill>
              </a:rPr>
              <a:t>格式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36" y="1481393"/>
            <a:ext cx="4398896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6635187" y="4724582"/>
            <a:ext cx="1383998" cy="259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98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 dirty="0" err="1"/>
              <a:t>NoSQL</a:t>
            </a:r>
            <a:r>
              <a:rPr lang="zh-CN" altLang="en-US" dirty="0"/>
              <a:t>与关系数据库的比较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685800" y="1143000"/>
            <a:ext cx="835069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/>
              <a:t>总结（续）</a:t>
            </a:r>
            <a:endParaRPr lang="en-US" altLang="zh-CN" sz="2800" dirty="0"/>
          </a:p>
          <a:p>
            <a:r>
              <a:rPr lang="zh-CN" altLang="en-US" sz="2400" dirty="0"/>
              <a:t>关系数据库和</a:t>
            </a:r>
            <a:r>
              <a:rPr lang="en-US" altLang="zh-CN" sz="2400" dirty="0" err="1"/>
              <a:t>NoSQL</a:t>
            </a:r>
            <a:r>
              <a:rPr lang="zh-CN" altLang="en-US" sz="2400" dirty="0"/>
              <a:t>数据库</a:t>
            </a:r>
            <a:r>
              <a:rPr lang="zh-CN" altLang="en-US" sz="2400" b="1" u="sng" dirty="0">
                <a:solidFill>
                  <a:srgbClr val="FF0000"/>
                </a:solidFill>
              </a:rPr>
              <a:t>各有优缺点，彼此无法取代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/>
              <a:t>关系数据库应用场景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电信、银行等领域的关键业务系统，需要保证</a:t>
            </a:r>
            <a:r>
              <a:rPr lang="zh-CN" altLang="en-US" sz="2400" b="1" u="sng" dirty="0"/>
              <a:t>强事务一致性</a:t>
            </a:r>
            <a:endParaRPr lang="en-US" altLang="zh-CN" sz="24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NoSQL</a:t>
            </a:r>
            <a:r>
              <a:rPr lang="zh-CN" altLang="en-US" sz="2400" b="1" dirty="0"/>
              <a:t>数据库应用场景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互联网企业、传统企业的非关键业务（比如数据分析）</a:t>
            </a: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r>
              <a:rPr lang="zh-CN" altLang="en-US" sz="2400" b="1" u="sng" dirty="0"/>
              <a:t>采用混合架构</a:t>
            </a:r>
            <a:endParaRPr lang="en-US" altLang="zh-CN" sz="2400" b="1" u="sng" dirty="0"/>
          </a:p>
          <a:p>
            <a:r>
              <a:rPr lang="zh-CN" altLang="en-US" sz="2400" dirty="0"/>
              <a:t>案例：</a:t>
            </a:r>
            <a:r>
              <a:rPr lang="zh-CN" altLang="en-US" sz="2400" b="1" u="sng" dirty="0"/>
              <a:t>亚马逊公司</a:t>
            </a:r>
            <a:r>
              <a:rPr lang="zh-CN" altLang="en-US" sz="2400" u="sng" dirty="0"/>
              <a:t>就使用</a:t>
            </a:r>
            <a:r>
              <a:rPr lang="zh-CN" altLang="en-US" sz="2400" b="1" u="sng" dirty="0"/>
              <a:t>不同类型的数据库</a:t>
            </a:r>
            <a:r>
              <a:rPr lang="zh-CN" altLang="en-US" sz="2400" u="sng" dirty="0"/>
              <a:t>来</a:t>
            </a:r>
            <a:r>
              <a:rPr lang="zh-CN" altLang="en-US" sz="2400" b="1" u="sng" dirty="0"/>
              <a:t>支撑它的电子商务应</a:t>
            </a:r>
            <a:r>
              <a:rPr lang="zh-CN" altLang="en-US" sz="2400" u="sng" dirty="0"/>
              <a:t>用</a:t>
            </a:r>
            <a:endParaRPr lang="en-US" altLang="zh-CN" sz="2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/>
              <a:t>对于“购物篮”这种临时性数据，采用</a:t>
            </a:r>
            <a:r>
              <a:rPr lang="zh-CN" altLang="en-US" sz="2400" b="1" u="sng" dirty="0"/>
              <a:t>键值存储</a:t>
            </a:r>
            <a:r>
              <a:rPr lang="zh-CN" altLang="en-US" sz="2400" dirty="0"/>
              <a:t>会更加高效</a:t>
            </a: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/>
              <a:t>当前的产品和订单信息则适合存放在</a:t>
            </a:r>
            <a:r>
              <a:rPr lang="zh-CN" altLang="en-US" sz="2400" b="1" dirty="0"/>
              <a:t>关系数据库中</a:t>
            </a:r>
            <a:endParaRPr lang="en-US" altLang="zh-C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/>
              <a:t>大量的历史订单信息则适合保存在类似</a:t>
            </a:r>
            <a:r>
              <a:rPr lang="en-US" altLang="zh-CN" sz="2400" b="1" u="sng" dirty="0" err="1"/>
              <a:t>MongoDB</a:t>
            </a:r>
            <a:r>
              <a:rPr lang="zh-CN" altLang="en-US" sz="2400" b="1" u="sng" dirty="0"/>
              <a:t>的文档数据库</a:t>
            </a:r>
            <a:r>
              <a:rPr lang="zh-CN" altLang="en-US" sz="2400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336537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/>
              <a:t>5.4  NoSQL</a:t>
            </a:r>
            <a:r>
              <a:rPr lang="zh-CN" altLang="zh-CN"/>
              <a:t>的四大类型</a:t>
            </a:r>
            <a:endParaRPr lang="zh-CN" altLang="en-US"/>
          </a:p>
        </p:txBody>
      </p:sp>
      <p:sp>
        <p:nvSpPr>
          <p:cNvPr id="15363" name="文本框 3"/>
          <p:cNvSpPr txBox="1">
            <a:spLocks noChangeArrowheads="1"/>
          </p:cNvSpPr>
          <p:nvPr/>
        </p:nvSpPr>
        <p:spPr bwMode="auto">
          <a:xfrm>
            <a:off x="457200" y="1263650"/>
            <a:ext cx="82296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NoSQL</a:t>
            </a:r>
            <a:r>
              <a:rPr lang="zh-CN" altLang="zh-CN" sz="2000" dirty="0"/>
              <a:t>数据库虽然数量众多，但是，归结起来，典型的</a:t>
            </a:r>
            <a:r>
              <a:rPr lang="en-US" altLang="zh-CN" sz="2000" dirty="0" err="1"/>
              <a:t>NoSQL</a:t>
            </a:r>
            <a:r>
              <a:rPr lang="zh-CN" altLang="zh-CN" sz="2000" dirty="0"/>
              <a:t>数据库通常包括</a:t>
            </a:r>
            <a:r>
              <a:rPr lang="zh-CN" altLang="zh-CN" sz="2000" b="1" dirty="0">
                <a:solidFill>
                  <a:srgbClr val="FF0000"/>
                </a:solidFill>
              </a:rPr>
              <a:t>键值数据库、列族数据库、文档数据库和图形数据库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3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90800"/>
            <a:ext cx="5918200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764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/>
              <a:t>5.4  NoSQL</a:t>
            </a:r>
            <a:r>
              <a:rPr lang="zh-CN" altLang="zh-CN"/>
              <a:t>的四大类型</a:t>
            </a:r>
            <a:endParaRPr lang="zh-CN" altLang="en-US"/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6926263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920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805" y="388825"/>
            <a:ext cx="6589199" cy="751314"/>
          </a:xfrm>
        </p:spPr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Storage Systems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005" r="-20005"/>
          <a:stretch>
            <a:fillRect/>
          </a:stretch>
        </p:blipFill>
        <p:spPr>
          <a:xfrm>
            <a:off x="-609599" y="2133600"/>
            <a:ext cx="6234983" cy="342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5" y="1524000"/>
            <a:ext cx="3671837" cy="4796776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6954412" y="1905000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966932" y="2835370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936699" y="4941168"/>
            <a:ext cx="1597702" cy="1379608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936699" y="2348880"/>
            <a:ext cx="1831176" cy="443880"/>
          </a:xfrm>
          <a:prstGeom prst="ellipse">
            <a:avLst/>
          </a:prstGeom>
          <a:noFill/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819962" y="3279250"/>
            <a:ext cx="1831176" cy="443880"/>
          </a:xfrm>
          <a:prstGeom prst="ellipse">
            <a:avLst/>
          </a:prstGeom>
          <a:noFill/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17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2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6309320" cy="90452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NoSQL</a:t>
            </a:r>
            <a:r>
              <a:rPr lang="zh-CN" altLang="zh-CN" dirty="0"/>
              <a:t>的四大类型</a:t>
            </a:r>
            <a:r>
              <a:rPr lang="zh-CN" altLang="en-US" dirty="0"/>
              <a:t>代表数据库</a:t>
            </a:r>
          </a:p>
        </p:txBody>
      </p:sp>
      <p:pic>
        <p:nvPicPr>
          <p:cNvPr id="17411" name="Picture 2" descr="https://pic3.zhimg.com/4b3ef79f6def6d9fc6b6cc76154dceb6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90" b="2721"/>
          <a:stretch>
            <a:fillRect/>
          </a:stretch>
        </p:blipFill>
        <p:spPr bwMode="auto">
          <a:xfrm>
            <a:off x="990600" y="1143000"/>
            <a:ext cx="7391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066800" y="1185863"/>
            <a:ext cx="22098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文档数据库</a:t>
            </a:r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4648200" y="1219200"/>
            <a:ext cx="22098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图数据库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1066800" y="3929063"/>
            <a:ext cx="22098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键值数据库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648200" y="3929063"/>
            <a:ext cx="22098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列族数据库</a:t>
            </a:r>
          </a:p>
        </p:txBody>
      </p:sp>
      <p:sp>
        <p:nvSpPr>
          <p:cNvPr id="8" name="椭圆 7"/>
          <p:cNvSpPr/>
          <p:nvPr/>
        </p:nvSpPr>
        <p:spPr>
          <a:xfrm>
            <a:off x="2627784" y="3154025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5364088" y="1878124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372200" y="5327159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1007662" y="4495301"/>
            <a:ext cx="1831176" cy="44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47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dirty="0"/>
              <a:t>四种数据模型之间的关系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2" y="1286976"/>
            <a:ext cx="7790476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7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/>
          <p:cNvSpPr>
            <a:spLocks noGrp="1"/>
          </p:cNvSpPr>
          <p:nvPr>
            <p:ph type="title" idx="10"/>
          </p:nvPr>
        </p:nvSpPr>
        <p:spPr>
          <a:xfrm>
            <a:off x="467544" y="116632"/>
            <a:ext cx="8001000" cy="914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数据模型一：</a:t>
            </a:r>
            <a:r>
              <a:rPr lang="zh-CN" altLang="zh-CN" dirty="0"/>
              <a:t>键值</a:t>
            </a:r>
            <a:r>
              <a:rPr lang="zh-CN" altLang="en-US" dirty="0"/>
              <a:t>（</a:t>
            </a:r>
            <a:r>
              <a:rPr lang="en-US" dirty="0"/>
              <a:t>Key-Value</a:t>
            </a:r>
            <a:r>
              <a:rPr lang="zh-CN" altLang="en-US" dirty="0"/>
              <a:t>）</a:t>
            </a:r>
            <a:r>
              <a:rPr lang="zh-CN" altLang="zh-CN" dirty="0"/>
              <a:t>数据库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47118"/>
              </p:ext>
            </p:extLst>
          </p:nvPr>
        </p:nvGraphicFramePr>
        <p:xfrm>
          <a:off x="395536" y="764704"/>
          <a:ext cx="8382000" cy="5756157"/>
        </p:xfrm>
        <a:graphic>
          <a:graphicData uri="http://schemas.openxmlformats.org/drawingml/2006/table">
            <a:tbl>
              <a:tblPr/>
              <a:tblGrid>
                <a:gridCol w="17802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017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相关产品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Redis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Riak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SimpleDB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Chordless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Scalaris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Memcached</a:t>
                      </a: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42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数据模型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键</a:t>
                      </a: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值对</a:t>
                      </a:r>
                      <a:r>
                        <a:rPr kumimoji="0" lang="zh-CN" alt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键是一个字符串对象</a:t>
                      </a:r>
                      <a:endParaRPr kumimoji="0" lang="en-US" altLang="zh-CN" sz="1800" b="1" i="0" u="sng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值</a:t>
                      </a:r>
                      <a:r>
                        <a:rPr kumimoji="0" lang="zh-CN" altLang="en-US" sz="1800" b="0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可以</a:t>
                      </a: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是任意类型的数据</a:t>
                      </a:r>
                      <a:r>
                        <a:rPr kumimoji="0" lang="zh-CN" altLang="en-US" sz="1800" b="0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，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比如整型、字符型、数组、列表、集合等</a:t>
                      </a:r>
                      <a:endParaRPr kumimoji="0" lang="zh-CN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6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典型应用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涉及频繁读写、拥有简单数据模型的应用</a:t>
                      </a:r>
                      <a:endParaRPr kumimoji="0" lang="en-US" altLang="zh-CN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内容缓存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，比如会话、配置文件、参数、</a:t>
                      </a:r>
                      <a:r>
                        <a:rPr kumimoji="0" lang="zh-CN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购物车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等</a:t>
                      </a:r>
                      <a:endParaRPr kumimoji="0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存储配置和用户数据信息的移动应用</a:t>
                      </a:r>
                      <a:endParaRPr kumimoji="0" lang="zh-CN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优点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查找快速，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扩展性好，灵活性好，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大量写操作时性能高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缺点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数据无结构，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无法存储结构化信息，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条件查询效率较低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5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不适用情形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需要存储数据之间的关系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：在键值数据库中，</a:t>
                      </a: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不能通过两个或两个以上的键来关联数据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需要事务的支持：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在一些键值数据库中，</a:t>
                      </a:r>
                      <a:r>
                        <a:rPr kumimoji="0" lang="zh-CN" altLang="en-US" sz="18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产生故障时，不可以回滚</a:t>
                      </a:r>
                      <a:endParaRPr kumimoji="0" lang="zh-CN" altLang="zh-CN" sz="1800" b="1" i="0" u="sng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442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使用者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百度云数据库（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Redis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GitHub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Riak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BestBuy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Riak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Twitter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Redis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Memcached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StackOverFlow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Redis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Instagram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Redis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Youtube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Memcached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Wikipedia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Memcached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6300192" y="2420888"/>
            <a:ext cx="100811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11560" y="1407202"/>
            <a:ext cx="1368152" cy="2309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57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zh-CN" dirty="0"/>
              <a:t>键值数据库</a:t>
            </a:r>
            <a:r>
              <a:rPr lang="zh-CN" altLang="en-US" dirty="0"/>
              <a:t>典型应用</a:t>
            </a:r>
          </a:p>
        </p:txBody>
      </p:sp>
      <p:pic>
        <p:nvPicPr>
          <p:cNvPr id="19459" name="图片 3" descr="memcached原理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833438"/>
            <a:ext cx="5334917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1904999" y="5481935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键值数据库成为理想的</a:t>
            </a:r>
            <a:r>
              <a:rPr lang="zh-CN" altLang="en-US" sz="2400" dirty="0">
                <a:solidFill>
                  <a:srgbClr val="FF0000"/>
                </a:solidFill>
              </a:rPr>
              <a:t>缓冲层解决方案</a:t>
            </a:r>
          </a:p>
        </p:txBody>
      </p:sp>
      <p:sp>
        <p:nvSpPr>
          <p:cNvPr id="19461" name="矩形 5"/>
          <p:cNvSpPr>
            <a:spLocks noChangeArrowheads="1"/>
          </p:cNvSpPr>
          <p:nvPr/>
        </p:nvSpPr>
        <p:spPr bwMode="auto">
          <a:xfrm>
            <a:off x="1905000" y="5943600"/>
            <a:ext cx="6096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有时候会被人们称为“强化版的</a:t>
            </a:r>
            <a:r>
              <a:rPr lang="en-US" altLang="zh-CN"/>
              <a:t>Memcached”</a:t>
            </a:r>
          </a:p>
          <a:p>
            <a:r>
              <a:rPr lang="zh-CN" altLang="en-US"/>
              <a:t>支持持久化、数据恢复、更多数据类型</a:t>
            </a:r>
          </a:p>
        </p:txBody>
      </p:sp>
    </p:spTree>
    <p:extLst>
      <p:ext uri="{BB962C8B-B14F-4D97-AF65-F5344CB8AC3E}">
        <p14:creationId xmlns:p14="http://schemas.microsoft.com/office/powerpoint/2010/main" val="3744093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dirty="0"/>
              <a:t>数据模型二：列族数据库（经典）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248985"/>
              </p:ext>
            </p:extLst>
          </p:nvPr>
        </p:nvGraphicFramePr>
        <p:xfrm>
          <a:off x="395536" y="836712"/>
          <a:ext cx="8424936" cy="5569425"/>
        </p:xfrm>
        <a:graphic>
          <a:graphicData uri="http://schemas.openxmlformats.org/drawingml/2006/table">
            <a:tbl>
              <a:tblPr/>
              <a:tblGrid>
                <a:gridCol w="220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187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262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相关产品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BigTable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HBase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Cassandra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HadoopDB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62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数据模型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列族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/>
                        <a:t>Column-Family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9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典型应用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分布式数据存储与管理</a:t>
                      </a:r>
                      <a:endParaRPr kumimoji="0" lang="en-US" altLang="zh-CN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数据在地理上分布于多个数据中心的应用程序</a:t>
                      </a:r>
                      <a:endParaRPr kumimoji="0" lang="en-US" alt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可以</a:t>
                      </a:r>
                      <a:r>
                        <a:rPr kumimoji="0" lang="zh-CN" altLang="en-US" sz="20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容忍副本中存在短期不一致情况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的应用程序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拥有动态字段的应用程序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拥有潜在大量数据的应用程序，大到几百</a:t>
                      </a: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TB</a:t>
                      </a: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的数据</a:t>
                      </a:r>
                      <a:endParaRPr kumimoji="0" lang="zh-CN" alt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2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优点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查找速度</a:t>
                      </a:r>
                      <a:r>
                        <a:rPr kumimoji="0" lang="zh-CN" altLang="zh-CN" sz="20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快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可扩展性强</a:t>
                      </a:r>
                      <a:r>
                        <a:rPr kumimoji="0" lang="zh-CN" alt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（重点优势）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容易进行分布式扩展，复杂性低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62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缺点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功能较少，</a:t>
                      </a:r>
                      <a:r>
                        <a:rPr kumimoji="0" lang="zh-CN" alt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大都</a:t>
                      </a: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不支持强事务一致性</a:t>
                      </a:r>
                      <a:endParaRPr kumimoji="0" lang="zh-CN" altLang="zh-CN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不适用情形</a:t>
                      </a:r>
                      <a:endParaRPr kumimoji="0" lang="zh-CN" alt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需要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ACID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事务支持的情形，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Cassandra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等产品就不适用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09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使用者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Ebay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Cassandra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Instagram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Cassandra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NASA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Cassandra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Twitter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Cassandra and 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HBase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Facebook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HBase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Yahoo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!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HBase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71600" y="6093296"/>
            <a:ext cx="1584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没有</a:t>
            </a:r>
            <a:r>
              <a:rPr lang="en-US" altLang="zh-CN" dirty="0" err="1">
                <a:solidFill>
                  <a:srgbClr val="FF0000"/>
                </a:solidFill>
              </a:rPr>
              <a:t>bigtable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683568" y="1700808"/>
            <a:ext cx="459432" cy="3024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11560" y="1407202"/>
            <a:ext cx="1872208" cy="3533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88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8662" y="980834"/>
            <a:ext cx="6469127" cy="528199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Google </a:t>
            </a:r>
            <a:r>
              <a:rPr lang="en-US" altLang="zh-CN" b="1" dirty="0" err="1"/>
              <a:t>Bigtable</a:t>
            </a:r>
            <a:r>
              <a:rPr lang="en-US" altLang="zh-CN" b="1" dirty="0"/>
              <a:t> paper</a:t>
            </a:r>
            <a:endParaRPr 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286887" y="1750405"/>
            <a:ext cx="6720901" cy="1918029"/>
            <a:chOff x="1715849" y="1190873"/>
            <a:chExt cx="8961201" cy="255737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849" y="1190873"/>
              <a:ext cx="8961201" cy="2557372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 flipV="1">
              <a:off x="3206432" y="2631523"/>
              <a:ext cx="1234440" cy="152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364499" y="5391797"/>
            <a:ext cx="1491994" cy="41304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有中文版的</a:t>
            </a:r>
            <a:endParaRPr lang="zh-CN" altLang="zh-CN" sz="18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68144" y="1945860"/>
            <a:ext cx="1656184" cy="259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04" y="32835"/>
            <a:ext cx="2719548" cy="1815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7" y="3953110"/>
            <a:ext cx="7497667" cy="14078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23539" y="4571253"/>
            <a:ext cx="1079841" cy="277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2267743" y="4571163"/>
            <a:ext cx="553395" cy="277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17AEF-D153-7E41-9E9A-F2E173DACC38}" type="slidenum">
              <a:rPr lang="en-US"/>
              <a:pPr/>
              <a:t>8</a:t>
            </a:fld>
            <a:endParaRPr 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691680" y="359356"/>
            <a:ext cx="6589199" cy="683249"/>
          </a:xfrm>
          <a:ln/>
        </p:spPr>
        <p:txBody>
          <a:bodyPr/>
          <a:lstStyle/>
          <a:p>
            <a:r>
              <a:rPr lang="zh-CN" altLang="en-US" dirty="0"/>
              <a:t>表数据 </a:t>
            </a:r>
            <a:r>
              <a:rPr lang="en-US" dirty="0"/>
              <a:t>Tabular Data(</a:t>
            </a:r>
            <a:r>
              <a:rPr lang="en-US" dirty="0" err="1"/>
              <a:t>csv</a:t>
            </a:r>
            <a:r>
              <a:rPr lang="zh-CN" altLang="en-US" dirty="0"/>
              <a:t>格式</a:t>
            </a:r>
            <a:r>
              <a:rPr lang="en-US" dirty="0"/>
              <a:t>)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32" y="1124744"/>
            <a:ext cx="5040057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59632" y="5719592"/>
            <a:ext cx="673670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大数据</a:t>
            </a:r>
            <a:r>
              <a:rPr lang="zh-CN" altLang="en-US" sz="2400" b="1" dirty="0"/>
              <a:t>中很多数据都是以</a:t>
            </a:r>
            <a:r>
              <a:rPr lang="zh-CN" altLang="en-US" sz="2400" b="1" u="sng" dirty="0">
                <a:solidFill>
                  <a:srgbClr val="FF0000"/>
                </a:solidFill>
              </a:rPr>
              <a:t>类似形式存在。</a:t>
            </a:r>
            <a:endParaRPr lang="en-US" altLang="zh-CN" sz="2400" b="1" u="sng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（包括日本</a:t>
            </a:r>
            <a:r>
              <a:rPr lang="en-US" altLang="zh-CN" sz="2400" b="1" dirty="0"/>
              <a:t>NTT</a:t>
            </a:r>
            <a:r>
              <a:rPr lang="zh-CN" altLang="en-US" sz="2400" b="1" dirty="0"/>
              <a:t>核心网络采集的网络状态数据）</a:t>
            </a:r>
            <a:endParaRPr 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221098" y="2737004"/>
            <a:ext cx="3522149" cy="6771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900" dirty="0"/>
              <a:t>CSV</a:t>
            </a:r>
            <a:r>
              <a:rPr lang="zh-CN" altLang="en-US" sz="1900" dirty="0"/>
              <a:t>是一种用来存储数据的纯文本文件</a:t>
            </a:r>
            <a:r>
              <a:rPr lang="en-US" altLang="zh-CN" sz="1900" dirty="0"/>
              <a:t>.</a:t>
            </a:r>
            <a:endParaRPr lang="en-US" sz="1900" dirty="0"/>
          </a:p>
        </p:txBody>
      </p:sp>
      <p:sp>
        <p:nvSpPr>
          <p:cNvPr id="4" name="矩形 3"/>
          <p:cNvSpPr/>
          <p:nvPr/>
        </p:nvSpPr>
        <p:spPr>
          <a:xfrm>
            <a:off x="184433" y="1625716"/>
            <a:ext cx="3595481" cy="6771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900" dirty="0"/>
              <a:t>CSV (Comma Separated Value)</a:t>
            </a:r>
            <a:r>
              <a:rPr lang="zh-CN" altLang="en-US" sz="1900" dirty="0"/>
              <a:t> （逗号分隔值</a:t>
            </a:r>
            <a:r>
              <a:rPr lang="zh-CN" altLang="en-US" sz="1900" dirty="0" smtClean="0"/>
              <a:t>）英文</a:t>
            </a:r>
            <a:r>
              <a:rPr lang="zh-CN" altLang="en-US" sz="1900" dirty="0"/>
              <a:t>缩写</a:t>
            </a:r>
            <a:endParaRPr lang="en-US" sz="1900" dirty="0"/>
          </a:p>
        </p:txBody>
      </p:sp>
      <p:sp>
        <p:nvSpPr>
          <p:cNvPr id="7" name="矩形 6"/>
          <p:cNvSpPr/>
          <p:nvPr/>
        </p:nvSpPr>
        <p:spPr>
          <a:xfrm>
            <a:off x="112422" y="3817515"/>
            <a:ext cx="3739499" cy="9694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900" dirty="0" err="1"/>
              <a:t>csv</a:t>
            </a:r>
            <a:r>
              <a:rPr lang="zh-CN" altLang="en-US" sz="1900" dirty="0"/>
              <a:t>是最通用的一种文件格式，</a:t>
            </a:r>
            <a:endParaRPr lang="en-US" altLang="zh-CN" sz="1900" dirty="0"/>
          </a:p>
          <a:p>
            <a:r>
              <a:rPr lang="zh-CN" altLang="en-US" sz="1900" dirty="0">
                <a:solidFill>
                  <a:srgbClr val="FF0000"/>
                </a:solidFill>
              </a:rPr>
              <a:t>它可以非常容易地被导入各种表格及数据库中</a:t>
            </a:r>
            <a:r>
              <a:rPr lang="zh-CN" altLang="en-US" sz="1900" dirty="0"/>
              <a:t>。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72341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388" y="759846"/>
            <a:ext cx="4041450" cy="528199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Google GFS paper</a:t>
            </a:r>
            <a:endParaRPr lang="en-US" b="1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944103" y="5480690"/>
            <a:ext cx="1491994" cy="41304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有中文版的</a:t>
            </a:r>
            <a:endParaRPr lang="zh-CN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32" y="4005064"/>
            <a:ext cx="7434711" cy="132210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57113" y="4365104"/>
            <a:ext cx="678984" cy="277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32" y="1949099"/>
            <a:ext cx="6864476" cy="193118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37496" y="2188474"/>
            <a:ext cx="4726791" cy="607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3028920" y="4364854"/>
            <a:ext cx="678984" cy="277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8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832" y="1480040"/>
            <a:ext cx="5435520" cy="528199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Google </a:t>
            </a:r>
            <a:r>
              <a:rPr lang="en-US" altLang="zh-CN" b="1" dirty="0" err="1"/>
              <a:t>MapRedue</a:t>
            </a:r>
            <a:r>
              <a:rPr lang="en-US" altLang="zh-CN" b="1" dirty="0"/>
              <a:t> paper</a:t>
            </a:r>
            <a:endParaRPr lang="en-US" b="1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027228" y="5717166"/>
            <a:ext cx="1491994" cy="41304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有中文版的</a:t>
            </a:r>
            <a:endParaRPr lang="zh-CN" altLang="zh-CN" sz="18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52" y="32835"/>
            <a:ext cx="2513600" cy="167782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87624" y="4338739"/>
            <a:ext cx="7416824" cy="1378427"/>
            <a:chOff x="1187624" y="3926581"/>
            <a:chExt cx="7416824" cy="137842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3926581"/>
              <a:ext cx="7416824" cy="137842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206778" y="4358893"/>
              <a:ext cx="678984" cy="2774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32" y="2078472"/>
            <a:ext cx="6877658" cy="204411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43809" y="2922731"/>
            <a:ext cx="1296144" cy="434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2463221" y="4771051"/>
            <a:ext cx="678984" cy="277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9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77" y="148316"/>
            <a:ext cx="6589199" cy="1018191"/>
          </a:xfrm>
        </p:spPr>
        <p:txBody>
          <a:bodyPr>
            <a:normAutofit/>
          </a:bodyPr>
          <a:lstStyle/>
          <a:p>
            <a:r>
              <a:rPr lang="zh-CN" altLang="en-US" dirty="0"/>
              <a:t>列族数据模型：</a:t>
            </a:r>
            <a:r>
              <a:rPr lang="en-US" altLang="zh-CN" dirty="0" err="1"/>
              <a:t>Bigtable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71" y="1128475"/>
            <a:ext cx="6552728" cy="1060305"/>
          </a:xfrm>
        </p:spPr>
        <p:txBody>
          <a:bodyPr>
            <a:noAutofit/>
          </a:bodyPr>
          <a:lstStyle/>
          <a:p>
            <a:r>
              <a:rPr lang="en-US" sz="2000" dirty="0"/>
              <a:t>Roots in “Big Table” system at Google</a:t>
            </a:r>
          </a:p>
          <a:p>
            <a:r>
              <a:rPr lang="en-US" sz="2000" dirty="0"/>
              <a:t>Used in Cassandra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0" y="4169823"/>
            <a:ext cx="8437768" cy="21049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9593" y="2105785"/>
            <a:ext cx="7998276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</a:t>
            </a:r>
            <a:r>
              <a:rPr lang="zh-CN" altLang="en-US" sz="2000" u="sng" dirty="0">
                <a:solidFill>
                  <a:srgbClr val="FF0000"/>
                </a:solidFill>
              </a:rPr>
              <a:t>分布式</a:t>
            </a:r>
            <a:r>
              <a:rPr lang="en-US" altLang="zh-CN" sz="2000" u="sng" dirty="0">
                <a:solidFill>
                  <a:srgbClr val="FF0000"/>
                </a:solidFill>
              </a:rPr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why?)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2000" u="sng" dirty="0">
                <a:solidFill>
                  <a:srgbClr val="FF0000"/>
                </a:solidFill>
              </a:rPr>
              <a:t>稀疏的</a:t>
            </a:r>
            <a:r>
              <a:rPr lang="en-US" altLang="zh-CN" sz="2000" u="sng" dirty="0">
                <a:solidFill>
                  <a:srgbClr val="FF0000"/>
                </a:solidFill>
              </a:rPr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why?)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、常驻外存的</a:t>
            </a:r>
            <a:r>
              <a:rPr lang="zh-CN" altLang="en-US" sz="2000" b="1" dirty="0">
                <a:solidFill>
                  <a:srgbClr val="FF0000"/>
                </a:solidFill>
              </a:rPr>
              <a:t>多维映射表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，表中的数据通过一个</a:t>
            </a:r>
            <a:r>
              <a:rPr lang="zh-CN" altLang="en-US" sz="2000" u="sng" dirty="0">
                <a:solidFill>
                  <a:srgbClr val="FF0000"/>
                </a:solidFill>
              </a:rPr>
              <a:t>行关键字（</a:t>
            </a:r>
            <a:r>
              <a:rPr lang="en-US" altLang="zh-CN" sz="2000" u="sng" dirty="0">
                <a:solidFill>
                  <a:srgbClr val="FF0000"/>
                </a:solidFill>
              </a:rPr>
              <a:t>Row Key</a:t>
            </a:r>
            <a:r>
              <a:rPr lang="zh-CN" altLang="en-US" sz="2000" u="sng" dirty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、一个</a:t>
            </a:r>
            <a:r>
              <a:rPr lang="zh-CN" altLang="en-US" sz="2000" u="sng" dirty="0">
                <a:solidFill>
                  <a:srgbClr val="FF0000"/>
                </a:solidFill>
              </a:rPr>
              <a:t>列关键字（</a:t>
            </a:r>
            <a:r>
              <a:rPr lang="en-US" altLang="zh-CN" sz="2000" u="sng" dirty="0">
                <a:solidFill>
                  <a:srgbClr val="FF0000"/>
                </a:solidFill>
              </a:rPr>
              <a:t>Column Key</a:t>
            </a:r>
            <a:r>
              <a:rPr lang="zh-CN" altLang="en-US" sz="2000" u="sng" dirty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以及一个</a:t>
            </a:r>
            <a:r>
              <a:rPr lang="zh-CN" altLang="en-US" sz="2000" u="sng" dirty="0">
                <a:solidFill>
                  <a:srgbClr val="00B050"/>
                </a:solidFill>
              </a:rPr>
              <a:t>时间戳（</a:t>
            </a:r>
            <a:r>
              <a:rPr lang="en-US" altLang="zh-CN" sz="2000" u="sng" dirty="0">
                <a:solidFill>
                  <a:srgbClr val="00B050"/>
                </a:solidFill>
              </a:rPr>
              <a:t>Time Stamp</a:t>
            </a:r>
            <a:r>
              <a:rPr lang="zh-CN" altLang="en-US" sz="2000" u="sng" dirty="0">
                <a:solidFill>
                  <a:srgbClr val="00B050"/>
                </a:solidFill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进行索引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7865" y="3223521"/>
            <a:ext cx="55983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的存储逻辑可以表示为：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row:string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column:string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dirty="0">
                <a:solidFill>
                  <a:srgbClr val="FF0000"/>
                </a:solidFill>
              </a:rPr>
              <a:t>time:int64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)→string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40260" y="6390052"/>
            <a:ext cx="554410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与常规数据库区别：多了</a:t>
            </a:r>
            <a:r>
              <a:rPr lang="en-US" altLang="zh-CN" sz="2000" dirty="0">
                <a:solidFill>
                  <a:srgbClr val="FF0000"/>
                </a:solidFill>
              </a:rPr>
              <a:t>time</a:t>
            </a:r>
            <a:r>
              <a:rPr lang="zh-CN" altLang="en-US" sz="2000" dirty="0">
                <a:solidFill>
                  <a:srgbClr val="FF0000"/>
                </a:solidFill>
              </a:rPr>
              <a:t>维度和</a:t>
            </a:r>
            <a:r>
              <a:rPr lang="zh-CN" altLang="en-US" sz="2000" b="1" dirty="0">
                <a:solidFill>
                  <a:srgbClr val="FF0000"/>
                </a:solidFill>
              </a:rPr>
              <a:t>列项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5" name="椭圆 4"/>
          <p:cNvSpPr/>
          <p:nvPr/>
        </p:nvSpPr>
        <p:spPr>
          <a:xfrm>
            <a:off x="3779912" y="4918227"/>
            <a:ext cx="792088" cy="1220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4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51" y="3404029"/>
            <a:ext cx="6328326" cy="15786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6661" y="1431569"/>
            <a:ext cx="230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表块（</a:t>
            </a:r>
            <a:r>
              <a:rPr lang="en-US" altLang="zh-CN" sz="2400" b="1" dirty="0">
                <a:solidFill>
                  <a:schemeClr val="accent6"/>
                </a:solidFill>
              </a:rPr>
              <a:t>Tablet</a:t>
            </a:r>
            <a:r>
              <a:rPr lang="zh-CN" altLang="en-US" sz="2400" b="1" dirty="0">
                <a:solidFill>
                  <a:schemeClr val="accent6"/>
                </a:solidFill>
              </a:rPr>
              <a:t>）</a:t>
            </a:r>
          </a:p>
        </p:txBody>
      </p:sp>
      <p:sp>
        <p:nvSpPr>
          <p:cNvPr id="6" name="椭圆 5"/>
          <p:cNvSpPr/>
          <p:nvPr/>
        </p:nvSpPr>
        <p:spPr>
          <a:xfrm>
            <a:off x="1363145" y="1575256"/>
            <a:ext cx="95495" cy="9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" name="矩形 1"/>
          <p:cNvSpPr/>
          <p:nvPr/>
        </p:nvSpPr>
        <p:spPr>
          <a:xfrm>
            <a:off x="1467164" y="2048632"/>
            <a:ext cx="615501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每个行区间成为</a:t>
            </a:r>
            <a:r>
              <a:rPr lang="zh-CN" altLang="en-US" sz="2000" dirty="0">
                <a:solidFill>
                  <a:srgbClr val="FF0000"/>
                </a:solidFill>
              </a:rPr>
              <a:t>表块（</a:t>
            </a:r>
            <a:r>
              <a:rPr lang="en-US" altLang="zh-CN" sz="2000" dirty="0">
                <a:solidFill>
                  <a:srgbClr val="FF0000"/>
                </a:solidFill>
              </a:rPr>
              <a:t>Tablet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" name="矩形 7"/>
          <p:cNvSpPr/>
          <p:nvPr/>
        </p:nvSpPr>
        <p:spPr>
          <a:xfrm>
            <a:off x="1467164" y="2562488"/>
            <a:ext cx="6155013" cy="6771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表块（</a:t>
            </a:r>
            <a:r>
              <a:rPr lang="en-US" altLang="zh-CN" sz="2000" u="sng" dirty="0">
                <a:solidFill>
                  <a:srgbClr val="FF0000"/>
                </a:solidFill>
              </a:rPr>
              <a:t>Tablet</a:t>
            </a:r>
            <a:r>
              <a:rPr lang="zh-CN" altLang="en-US" sz="2000" u="sng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olidFill>
                  <a:srgbClr val="FF0000"/>
                </a:solidFill>
              </a:rPr>
              <a:t>是分布式处理和负载均衡的</a:t>
            </a:r>
            <a:r>
              <a:rPr lang="zh-CN" altLang="en-US" sz="2000" u="sng" dirty="0">
                <a:solidFill>
                  <a:srgbClr val="FF0000"/>
                </a:solidFill>
              </a:rPr>
              <a:t>最小单位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这样使得用户能高效的读取短的连续行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93851" y="37354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存储网页的例子</a:t>
            </a:r>
          </a:p>
        </p:txBody>
      </p:sp>
      <p:sp>
        <p:nvSpPr>
          <p:cNvPr id="15" name="椭圆 14"/>
          <p:cNvSpPr/>
          <p:nvPr/>
        </p:nvSpPr>
        <p:spPr>
          <a:xfrm>
            <a:off x="2357812" y="4012479"/>
            <a:ext cx="5437448" cy="668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7164017" y="5138594"/>
            <a:ext cx="145420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每个行区间成为</a:t>
            </a:r>
            <a:r>
              <a:rPr lang="zh-CN" altLang="en-US" dirty="0">
                <a:solidFill>
                  <a:srgbClr val="FF0000"/>
                </a:solidFill>
              </a:rPr>
              <a:t>表块（</a:t>
            </a:r>
            <a:r>
              <a:rPr lang="en-US" altLang="zh-CN" dirty="0">
                <a:solidFill>
                  <a:srgbClr val="FF0000"/>
                </a:solidFill>
              </a:rPr>
              <a:t>Tablet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18" name="曲线连接符 17"/>
          <p:cNvCxnSpPr>
            <a:stCxn id="15" idx="6"/>
            <a:endCxn id="17" idx="0"/>
          </p:cNvCxnSpPr>
          <p:nvPr/>
        </p:nvCxnSpPr>
        <p:spPr>
          <a:xfrm>
            <a:off x="7795260" y="4346611"/>
            <a:ext cx="95859" cy="7919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103121" y="5175672"/>
            <a:ext cx="466343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表块（</a:t>
            </a:r>
            <a:r>
              <a:rPr lang="en-US" altLang="zh-CN" sz="2400" dirty="0">
                <a:solidFill>
                  <a:srgbClr val="FF0000"/>
                </a:solidFill>
              </a:rPr>
              <a:t>Tablet</a:t>
            </a:r>
            <a:r>
              <a:rPr lang="zh-CN" altLang="en-US" sz="2400" dirty="0">
                <a:solidFill>
                  <a:srgbClr val="FF0000"/>
                </a:solidFill>
              </a:rPr>
              <a:t>）是分布式处理和负载均衡的最小单位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86277" y="148316"/>
            <a:ext cx="6589199" cy="10181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列族数据模型：</a:t>
            </a:r>
            <a:r>
              <a:rPr lang="en-US" altLang="zh-CN" dirty="0" err="1"/>
              <a:t>Bigtable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40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5762" y="1227075"/>
            <a:ext cx="829491" cy="829491"/>
            <a:chOff x="1027613" y="1689463"/>
            <a:chExt cx="1105988" cy="1105988"/>
          </a:xfrm>
        </p:grpSpPr>
        <p:grpSp>
          <p:nvGrpSpPr>
            <p:cNvPr id="3" name="组合 2"/>
            <p:cNvGrpSpPr/>
            <p:nvPr/>
          </p:nvGrpSpPr>
          <p:grpSpPr>
            <a:xfrm>
              <a:off x="1027613" y="1689463"/>
              <a:ext cx="1105988" cy="1105988"/>
              <a:chOff x="1027613" y="1689463"/>
              <a:chExt cx="1105988" cy="110598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027613" y="1689463"/>
                <a:ext cx="1105988" cy="1105988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90002" y="1751852"/>
                <a:ext cx="981211" cy="98121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308737" y="1979427"/>
              <a:ext cx="605293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</a:rPr>
                <a:t>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1554480" y="2664031"/>
            <a:ext cx="7265992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表中数据都是</a:t>
            </a:r>
            <a:r>
              <a:rPr lang="zh-CN" altLang="en-US" sz="2000" u="sng" dirty="0">
                <a:solidFill>
                  <a:srgbClr val="FF0000"/>
                </a:solidFill>
              </a:rPr>
              <a:t>根据行关键字进行排序的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，排序使用的是</a:t>
            </a:r>
            <a:r>
              <a:rPr lang="zh-CN" altLang="en-US" sz="2000" u="sng" dirty="0">
                <a:solidFill>
                  <a:srgbClr val="FF0000"/>
                </a:solidFill>
              </a:rPr>
              <a:t>词典序</a:t>
            </a:r>
          </a:p>
        </p:txBody>
      </p:sp>
      <p:sp>
        <p:nvSpPr>
          <p:cNvPr id="9" name="矩形 8"/>
          <p:cNvSpPr/>
          <p:nvPr/>
        </p:nvSpPr>
        <p:spPr>
          <a:xfrm>
            <a:off x="1554481" y="3247256"/>
            <a:ext cx="6320789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u="sng" dirty="0">
                <a:solidFill>
                  <a:srgbClr val="FF0000"/>
                </a:solidFill>
              </a:rPr>
              <a:t>网址倒排作为行名字（</a:t>
            </a:r>
            <a:r>
              <a:rPr lang="en-US" altLang="zh-CN" sz="2000" u="sng" dirty="0">
                <a:solidFill>
                  <a:srgbClr val="FF0000"/>
                </a:solidFill>
              </a:rPr>
              <a:t>why?</a:t>
            </a:r>
            <a:r>
              <a:rPr lang="zh-CN" altLang="en-US" sz="2000" u="sng" dirty="0">
                <a:solidFill>
                  <a:srgbClr val="FF0000"/>
                </a:solidFill>
              </a:rPr>
              <a:t>）</a:t>
            </a:r>
            <a:endParaRPr lang="zh-CN" altLang="en-US" sz="20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0506" y="5380561"/>
            <a:ext cx="628497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倒排：同一地址域的网页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会被</a:t>
            </a:r>
            <a:r>
              <a:rPr lang="zh-CN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存储在表中的连续位置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倒排便于数据压缩，可以大幅提高压缩率</a:t>
            </a:r>
          </a:p>
        </p:txBody>
      </p:sp>
      <p:sp>
        <p:nvSpPr>
          <p:cNvPr id="11" name="矩形 10"/>
          <p:cNvSpPr/>
          <p:nvPr/>
        </p:nvSpPr>
        <p:spPr>
          <a:xfrm>
            <a:off x="1641088" y="3937180"/>
            <a:ext cx="667532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u="sng" dirty="0">
                <a:solidFill>
                  <a:srgbClr val="FF0000"/>
                </a:solidFill>
              </a:rPr>
              <a:t>行的区间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是动态分配的，也就是</a:t>
            </a:r>
            <a:r>
              <a:rPr lang="zh-CN" altLang="en-US" u="sng" dirty="0">
                <a:solidFill>
                  <a:srgbClr val="FF0000"/>
                </a:solidFill>
              </a:rPr>
              <a:t>可以不断加长、剪短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u="sng" dirty="0">
                <a:solidFill>
                  <a:srgbClr val="FF0000"/>
                </a:solidFill>
              </a:rPr>
              <a:t>可以特别长，理论上是无限长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</a:rPr>
              <a:t>无限长怎么样存储？？？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sp>
        <p:nvSpPr>
          <p:cNvPr id="12" name="矩形 11"/>
          <p:cNvSpPr/>
          <p:nvPr/>
        </p:nvSpPr>
        <p:spPr>
          <a:xfrm>
            <a:off x="1554480" y="2218175"/>
            <a:ext cx="72659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</a:t>
            </a:r>
            <a:r>
              <a:rPr lang="zh-CN" altLang="en-US" sz="2000" u="sng" dirty="0">
                <a:solidFill>
                  <a:srgbClr val="FF0000"/>
                </a:solidFill>
              </a:rPr>
              <a:t>关键字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可以是</a:t>
            </a:r>
            <a:r>
              <a:rPr lang="zh-CN" altLang="en-US" sz="2000" u="sng" dirty="0">
                <a:solidFill>
                  <a:srgbClr val="FF0000"/>
                </a:solidFill>
              </a:rPr>
              <a:t>任意的字符串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，但是</a:t>
            </a:r>
            <a:r>
              <a:rPr lang="zh-CN" altLang="en-US" u="sng" dirty="0">
                <a:solidFill>
                  <a:srgbClr val="FF0000"/>
                </a:solidFill>
              </a:rPr>
              <a:t>最大不能够超过</a:t>
            </a:r>
            <a:r>
              <a:rPr lang="en-US" altLang="zh-CN" u="sng" dirty="0">
                <a:solidFill>
                  <a:srgbClr val="FF0000"/>
                </a:solidFill>
              </a:rPr>
              <a:t>64KB</a:t>
            </a:r>
            <a:endParaRPr lang="zh-CN" altLang="en-US" sz="1600" u="sng" dirty="0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58985" y="2467798"/>
            <a:ext cx="95495" cy="9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椭圆 13"/>
          <p:cNvSpPr/>
          <p:nvPr/>
        </p:nvSpPr>
        <p:spPr>
          <a:xfrm>
            <a:off x="1470415" y="2906405"/>
            <a:ext cx="95495" cy="9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椭圆 14"/>
          <p:cNvSpPr/>
          <p:nvPr/>
        </p:nvSpPr>
        <p:spPr>
          <a:xfrm>
            <a:off x="1475762" y="3491892"/>
            <a:ext cx="95495" cy="9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椭圆 15"/>
          <p:cNvSpPr/>
          <p:nvPr/>
        </p:nvSpPr>
        <p:spPr>
          <a:xfrm>
            <a:off x="1470415" y="4261219"/>
            <a:ext cx="95495" cy="9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86277" y="148316"/>
            <a:ext cx="6589199" cy="10181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列族数据模型：</a:t>
            </a:r>
            <a:r>
              <a:rPr lang="en-US" altLang="zh-CN" dirty="0" err="1"/>
              <a:t>Bigtable</a:t>
            </a:r>
            <a:endParaRPr lang="en-US" dirty="0"/>
          </a:p>
        </p:txBody>
      </p:sp>
      <p:cxnSp>
        <p:nvCxnSpPr>
          <p:cNvPr id="18" name="曲线连接符 17"/>
          <p:cNvCxnSpPr>
            <a:endCxn id="10" idx="3"/>
          </p:cNvCxnSpPr>
          <p:nvPr/>
        </p:nvCxnSpPr>
        <p:spPr>
          <a:xfrm>
            <a:off x="5004049" y="3587386"/>
            <a:ext cx="3171427" cy="2301007"/>
          </a:xfrm>
          <a:prstGeom prst="curvedConnector3">
            <a:avLst>
              <a:gd name="adj1" fmla="val 1072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174529"/>
            <a:ext cx="8229600" cy="817296"/>
          </a:xfrm>
        </p:spPr>
        <p:txBody>
          <a:bodyPr>
            <a:normAutofit/>
          </a:bodyPr>
          <a:lstStyle/>
          <a:p>
            <a:r>
              <a:rPr lang="en-US" sz="2800" dirty="0"/>
              <a:t>Column-Family Stores (</a:t>
            </a:r>
            <a:r>
              <a:rPr lang="en-US" altLang="zh-CN" sz="2800" dirty="0" err="1"/>
              <a:t>Apach</a:t>
            </a:r>
            <a:r>
              <a:rPr lang="en-US" altLang="zh-CN" sz="2800" dirty="0"/>
              <a:t> </a:t>
            </a:r>
            <a:r>
              <a:rPr lang="en-US" sz="2800" dirty="0"/>
              <a:t>Cassandra)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768" y="2038728"/>
            <a:ext cx="7331955" cy="663912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sz="2000" dirty="0"/>
              <a:t>Apache Cassandra: </a:t>
            </a:r>
            <a:r>
              <a:rPr lang="en-US" sz="2000" b="1" u="sng" dirty="0">
                <a:solidFill>
                  <a:srgbClr val="FF0000"/>
                </a:solidFill>
              </a:rPr>
              <a:t>Static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/>
              <a:t>column family </a:t>
            </a:r>
            <a:r>
              <a:rPr lang="zh-CN" altLang="en-US" sz="2000" dirty="0"/>
              <a:t>（类似于关系型</a:t>
            </a:r>
            <a:r>
              <a:rPr lang="zh-CN" altLang="en-US" sz="2000" b="1" dirty="0">
                <a:hlinkClick r:id="rId2" tooltip="MySQL知识库"/>
              </a:rPr>
              <a:t>数据库</a:t>
            </a:r>
            <a:r>
              <a:rPr lang="zh-CN" altLang="en-US" sz="2000" dirty="0"/>
              <a:t>的</a:t>
            </a:r>
            <a:r>
              <a:rPr lang="en-US" altLang="zh-CN" sz="2000" dirty="0"/>
              <a:t>table</a:t>
            </a:r>
            <a:r>
              <a:rPr lang="zh-CN" altLang="en-US" sz="2000" dirty="0"/>
              <a:t>的一种）</a:t>
            </a:r>
            <a:endParaRPr lang="en-US" sz="2000" dirty="0"/>
          </a:p>
        </p:txBody>
      </p:sp>
      <p:pic>
        <p:nvPicPr>
          <p:cNvPr id="1026" name="Picture 2" descr="../../_images/static_column_fami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58" y="2764504"/>
            <a:ext cx="3876923" cy="17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./../_images/dynamic_column_fami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869160"/>
            <a:ext cx="4043836" cy="18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58197" y="4507161"/>
            <a:ext cx="73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000" dirty="0"/>
              <a:t>Apache Cassandra: </a:t>
            </a:r>
            <a:r>
              <a:rPr lang="en-US" sz="2000" b="1" u="sng" dirty="0">
                <a:solidFill>
                  <a:srgbClr val="FF0000"/>
                </a:solidFill>
              </a:rPr>
              <a:t>Dynamic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/>
              <a:t>Column family</a:t>
            </a:r>
            <a:r>
              <a:rPr lang="en-US" sz="2000" dirty="0"/>
              <a:t> </a:t>
            </a:r>
            <a:r>
              <a:rPr lang="zh-CN" altLang="en-US" sz="2000" dirty="0"/>
              <a:t>（</a:t>
            </a:r>
            <a:r>
              <a:rPr lang="en-US" sz="2000" b="1" u="sng" dirty="0">
                <a:solidFill>
                  <a:srgbClr val="FF0000"/>
                </a:solidFill>
              </a:rPr>
              <a:t>column</a:t>
            </a:r>
            <a:r>
              <a:rPr lang="zh-CN" altLang="en-US" sz="2000" b="1" u="sng" dirty="0">
                <a:solidFill>
                  <a:srgbClr val="FF0000"/>
                </a:solidFill>
              </a:rPr>
              <a:t>不是固定的，是动态</a:t>
            </a:r>
            <a:r>
              <a:rPr lang="zh-CN" altLang="en-US" sz="2000" dirty="0"/>
              <a:t>的）</a:t>
            </a:r>
            <a:endParaRPr 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960561" y="1022757"/>
            <a:ext cx="78843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800" dirty="0"/>
              <a:t>A column-family(</a:t>
            </a:r>
            <a:r>
              <a:rPr lang="zh-CN" altLang="en-US" sz="2800" dirty="0"/>
              <a:t>列族</a:t>
            </a:r>
            <a:r>
              <a:rPr lang="en-US" sz="2800" dirty="0"/>
              <a:t>) groups data columns together, </a:t>
            </a:r>
            <a:r>
              <a:rPr lang="en-US" sz="2800" u="sng" dirty="0"/>
              <a:t>and is analogous to a table.</a:t>
            </a:r>
            <a:r>
              <a:rPr lang="en-US" sz="2800" dirty="0"/>
              <a:t> </a:t>
            </a:r>
          </a:p>
        </p:txBody>
      </p:sp>
      <p:sp>
        <p:nvSpPr>
          <p:cNvPr id="6" name="椭圆 5"/>
          <p:cNvSpPr/>
          <p:nvPr/>
        </p:nvSpPr>
        <p:spPr>
          <a:xfrm>
            <a:off x="755576" y="1916832"/>
            <a:ext cx="8089352" cy="10801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3646" y="4329100"/>
            <a:ext cx="8089352" cy="10801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59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/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数据模型三：文档（</a:t>
            </a:r>
            <a:r>
              <a:rPr lang="en-US" altLang="zh-CN" dirty="0"/>
              <a:t>Document</a:t>
            </a:r>
            <a:r>
              <a:rPr lang="zh-CN" altLang="en-US" dirty="0"/>
              <a:t>）数据库</a:t>
            </a:r>
          </a:p>
        </p:txBody>
      </p:sp>
      <p:sp>
        <p:nvSpPr>
          <p:cNvPr id="21507" name="矩形 3"/>
          <p:cNvSpPr>
            <a:spLocks noChangeArrowheads="1"/>
          </p:cNvSpPr>
          <p:nvPr/>
        </p:nvSpPr>
        <p:spPr bwMode="auto">
          <a:xfrm>
            <a:off x="567530" y="973674"/>
            <a:ext cx="85002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/>
              <a:t>“文档”其实是一个</a:t>
            </a:r>
            <a:r>
              <a:rPr lang="zh-CN" altLang="en-US" sz="2000" b="1" dirty="0">
                <a:solidFill>
                  <a:srgbClr val="FF0000"/>
                </a:solidFill>
              </a:rPr>
              <a:t>数据记录</a:t>
            </a:r>
            <a:r>
              <a:rPr lang="zh-CN" altLang="en-US" sz="2000" dirty="0"/>
              <a:t>，这个记录</a:t>
            </a:r>
            <a:r>
              <a:rPr lang="zh-CN" altLang="en-US" sz="2000" b="1" u="sng" dirty="0">
                <a:solidFill>
                  <a:srgbClr val="FF0000"/>
                </a:solidFill>
              </a:rPr>
              <a:t>能够对包含的数据类型和内容进行“自我描述”</a:t>
            </a:r>
            <a:r>
              <a:rPr lang="zh-CN" altLang="en-US" sz="2000" dirty="0"/>
              <a:t>。</a:t>
            </a:r>
            <a:r>
              <a:rPr lang="en-US" altLang="zh-CN" sz="2000" b="1" u="sng" dirty="0"/>
              <a:t>XML</a:t>
            </a:r>
            <a:r>
              <a:rPr lang="zh-CN" altLang="en-US" sz="2000" b="1" u="sng" dirty="0"/>
              <a:t>文档、</a:t>
            </a:r>
            <a:r>
              <a:rPr lang="en-US" altLang="zh-CN" sz="2000" b="1" u="sng" dirty="0"/>
              <a:t>HTML</a:t>
            </a:r>
            <a:r>
              <a:rPr lang="zh-CN" altLang="en-US" sz="2000" b="1" u="sng" dirty="0"/>
              <a:t>文档和</a:t>
            </a:r>
            <a:r>
              <a:rPr lang="en-US" altLang="zh-CN" sz="2000" b="1" u="sng" dirty="0"/>
              <a:t>JSON </a:t>
            </a:r>
            <a:r>
              <a:rPr lang="zh-CN" altLang="en-US" sz="2000" b="1" u="sng" dirty="0"/>
              <a:t>文档就属于这一</a:t>
            </a:r>
            <a:r>
              <a:rPr lang="zh-CN" altLang="en-US" sz="2000" b="1" dirty="0"/>
              <a:t>类</a:t>
            </a:r>
            <a:r>
              <a:rPr lang="zh-CN" altLang="en-US" sz="2000" dirty="0"/>
              <a:t>。</a:t>
            </a:r>
            <a:r>
              <a:rPr lang="en-US" altLang="zh-CN" sz="2000" dirty="0" err="1"/>
              <a:t>SequoiaDB</a:t>
            </a:r>
            <a:r>
              <a:rPr lang="zh-CN" altLang="en-US" sz="2000" dirty="0"/>
              <a:t>就是</a:t>
            </a:r>
            <a:r>
              <a:rPr lang="zh-CN" altLang="en-US" sz="2000" b="1" u="sng" dirty="0">
                <a:solidFill>
                  <a:srgbClr val="FF0000"/>
                </a:solidFill>
              </a:rPr>
              <a:t>使用</a:t>
            </a:r>
            <a:r>
              <a:rPr lang="en-US" altLang="zh-CN" sz="2000" b="1" u="sng" dirty="0">
                <a:solidFill>
                  <a:srgbClr val="FF0000"/>
                </a:solidFill>
              </a:rPr>
              <a:t>JSON</a:t>
            </a:r>
            <a:r>
              <a:rPr lang="zh-CN" altLang="en-US" sz="2000" b="1" u="sng" dirty="0">
                <a:solidFill>
                  <a:srgbClr val="FF0000"/>
                </a:solidFill>
              </a:rPr>
              <a:t>格式</a:t>
            </a:r>
            <a:r>
              <a:rPr lang="zh-CN" altLang="en-US" sz="2000" dirty="0"/>
              <a:t>的文档数据库，它的存储的数据是这样的：</a:t>
            </a:r>
          </a:p>
        </p:txBody>
      </p:sp>
      <p:pic>
        <p:nvPicPr>
          <p:cNvPr id="21508" name="Picture 2" descr="c:\users\lenovo\appdata\roaming\360se6\User Data\temp\bVkm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5358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矩形 5"/>
          <p:cNvSpPr>
            <a:spLocks noChangeArrowheads="1"/>
          </p:cNvSpPr>
          <p:nvPr/>
        </p:nvSpPr>
        <p:spPr bwMode="auto">
          <a:xfrm>
            <a:off x="-152400" y="4778375"/>
            <a:ext cx="5257800" cy="174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关系数据库：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必须有</a:t>
            </a:r>
            <a:r>
              <a:rPr lang="en-US" altLang="zh-CN" sz="2000" dirty="0">
                <a:solidFill>
                  <a:srgbClr val="FF0000"/>
                </a:solidFill>
              </a:rPr>
              <a:t>schema</a:t>
            </a:r>
            <a:r>
              <a:rPr lang="zh-CN" altLang="en-US" sz="2000" dirty="0">
                <a:solidFill>
                  <a:srgbClr val="FF0000"/>
                </a:solidFill>
              </a:rPr>
              <a:t>信息才能理解数据的含义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/>
              <a:t>学生（学号，姓名，性别，年龄，系，年级）</a:t>
            </a:r>
          </a:p>
          <a:p>
            <a:pPr lvl="1"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1001</a:t>
            </a:r>
            <a:r>
              <a:rPr lang="zh-CN" altLang="en-US" dirty="0"/>
              <a:t>，张三，男，</a:t>
            </a:r>
            <a:r>
              <a:rPr lang="en-US" altLang="zh-CN" dirty="0"/>
              <a:t>20</a:t>
            </a:r>
            <a:r>
              <a:rPr lang="zh-CN" altLang="en-US" dirty="0"/>
              <a:t>，计算机，</a:t>
            </a:r>
            <a:r>
              <a:rPr lang="en-US" altLang="zh-CN" dirty="0"/>
              <a:t>2002</a:t>
            </a:r>
            <a:r>
              <a:rPr lang="zh-CN" altLang="en-US" dirty="0"/>
              <a:t>）</a:t>
            </a:r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5029200" y="4648200"/>
            <a:ext cx="4038600" cy="1970088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solidFill>
                  <a:srgbClr val="4D4D4C"/>
                </a:solidFill>
                <a:latin typeface="Arial Unicode MS" panose="020B0604020202020204" pitchFamily="34" charset="-122"/>
              </a:rPr>
              <a:t>一个</a:t>
            </a:r>
            <a:r>
              <a:rPr lang="en-US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XML</a:t>
            </a:r>
            <a:r>
              <a:rPr lang="zh-CN" altLang="en-US" sz="1600">
                <a:solidFill>
                  <a:srgbClr val="4D4D4C"/>
                </a:solidFill>
                <a:latin typeface="Arial Unicode MS" panose="020B0604020202020204" pitchFamily="34" charset="-122"/>
              </a:rPr>
              <a:t>文档：</a:t>
            </a:r>
            <a:endParaRPr lang="en-US" altLang="zh-CN" sz="1600">
              <a:solidFill>
                <a:srgbClr val="4D4D4C"/>
              </a:solidFill>
              <a:latin typeface="Arial Unicode MS" panose="020B0604020202020204" pitchFamily="34" charset="-122"/>
            </a:endParaRPr>
          </a:p>
          <a:p>
            <a: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&lt;configuration&gt;</a:t>
            </a:r>
            <a:b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</a:br>
            <a: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&lt;property&gt;</a:t>
            </a:r>
            <a:b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</a:br>
            <a: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&lt;name&gt;hbase.rootdir&lt;/name&gt;</a:t>
            </a:r>
            <a:b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</a:br>
            <a: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&lt;value&gt;hdfs://localhost:9000/hbase&lt;/value&gt;</a:t>
            </a:r>
            <a:b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</a:br>
            <a:r>
              <a:rPr lang="zh-CN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&lt;/property&gt; </a:t>
            </a:r>
            <a:endParaRPr lang="en-US" altLang="zh-CN" sz="1600">
              <a:solidFill>
                <a:srgbClr val="4D4D4C"/>
              </a:solidFill>
              <a:latin typeface="Arial Unicode MS" panose="020B0604020202020204" pitchFamily="34" charset="-122"/>
            </a:endParaRPr>
          </a:p>
          <a:p>
            <a:r>
              <a:rPr lang="en-US" altLang="zh-CN" sz="1600">
                <a:solidFill>
                  <a:srgbClr val="4D4D4C"/>
                </a:solidFill>
                <a:latin typeface="Arial Unicode MS" panose="020B0604020202020204" pitchFamily="34" charset="-122"/>
              </a:rPr>
              <a:t>&lt;/configuration&gt;</a:t>
            </a:r>
            <a:r>
              <a:rPr lang="en-US" altLang="zh-CN" sz="1600"/>
              <a:t/>
            </a:r>
            <a:br>
              <a:rPr lang="en-US" altLang="zh-CN" sz="1600"/>
            </a:br>
            <a:endParaRPr lang="zh-CN" altLang="zh-CN" sz="1600"/>
          </a:p>
        </p:txBody>
      </p:sp>
      <p:sp>
        <p:nvSpPr>
          <p:cNvPr id="2" name="圆角矩形 1"/>
          <p:cNvSpPr/>
          <p:nvPr/>
        </p:nvSpPr>
        <p:spPr>
          <a:xfrm>
            <a:off x="251520" y="4778375"/>
            <a:ext cx="4680520" cy="954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640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2"/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数据模型三：文档（</a:t>
            </a:r>
            <a:r>
              <a:rPr lang="en-US" altLang="zh-CN" dirty="0"/>
              <a:t>Document</a:t>
            </a:r>
            <a:r>
              <a:rPr lang="zh-CN" altLang="en-US" dirty="0"/>
              <a:t>）数据库</a:t>
            </a:r>
          </a:p>
        </p:txBody>
      </p:sp>
      <p:sp>
        <p:nvSpPr>
          <p:cNvPr id="22531" name="矩形 3"/>
          <p:cNvSpPr>
            <a:spLocks noChangeArrowheads="1"/>
          </p:cNvSpPr>
          <p:nvPr/>
        </p:nvSpPr>
        <p:spPr bwMode="auto">
          <a:xfrm>
            <a:off x="685800" y="3987800"/>
            <a:ext cx="81346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数据是不规则的</a:t>
            </a:r>
            <a:r>
              <a:rPr lang="zh-CN" altLang="en-US" dirty="0"/>
              <a:t>，</a:t>
            </a:r>
            <a:r>
              <a:rPr lang="zh-CN" altLang="en-US" b="1" dirty="0"/>
              <a:t>每一条记录包含了所有的有关</a:t>
            </a:r>
            <a:r>
              <a:rPr lang="zh-CN" altLang="en-US" dirty="0"/>
              <a:t>“</a:t>
            </a:r>
            <a:r>
              <a:rPr lang="en-US" altLang="zh-CN" dirty="0" err="1"/>
              <a:t>SequoiaDB</a:t>
            </a:r>
            <a:r>
              <a:rPr lang="en-US" altLang="zh-CN" dirty="0"/>
              <a:t>”</a:t>
            </a:r>
            <a:r>
              <a:rPr lang="zh-CN" altLang="en-US" dirty="0"/>
              <a:t>的信息而</a:t>
            </a:r>
            <a:r>
              <a:rPr lang="zh-CN" altLang="en-US" b="1" u="sng" dirty="0">
                <a:solidFill>
                  <a:srgbClr val="FF0000"/>
                </a:solidFill>
              </a:rPr>
              <a:t>没有任何外部的引用</a:t>
            </a:r>
            <a:r>
              <a:rPr lang="zh-CN" altLang="en-US" dirty="0"/>
              <a:t>，这条记录就是“自包含”的。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这</a:t>
            </a:r>
            <a:r>
              <a:rPr lang="zh-CN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使得记录很容易完全移动到其他服务器</a:t>
            </a:r>
            <a:r>
              <a:rPr lang="zh-CN" altLang="en-US" dirty="0"/>
              <a:t>，因为这条记录的所有信息都包含在里面了，不需要考虑还有信息在别的表没有一起迁移走</a:t>
            </a:r>
            <a:r>
              <a:rPr lang="zh-CN" altLang="en-US" u="sng" dirty="0">
                <a:solidFill>
                  <a:srgbClr val="FF0000"/>
                </a:solidFill>
              </a:rPr>
              <a:t>（无牵挂，迁徙容易）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同时，因为</a:t>
            </a:r>
            <a:r>
              <a:rPr lang="zh-CN" altLang="en-US" b="1" u="sng" dirty="0"/>
              <a:t>在移动过程中</a:t>
            </a:r>
            <a:r>
              <a:rPr lang="zh-CN" altLang="en-US" dirty="0"/>
              <a:t>，</a:t>
            </a:r>
            <a:r>
              <a:rPr lang="zh-CN" altLang="en-US" b="1" u="sng" dirty="0"/>
              <a:t>只有被移动的那一条记录（文档）需要操作</a:t>
            </a:r>
            <a:r>
              <a:rPr lang="zh-CN" altLang="en-US" dirty="0"/>
              <a:t>，</a:t>
            </a:r>
            <a:r>
              <a:rPr lang="zh-CN" altLang="en-US" b="1" u="sng" dirty="0"/>
              <a:t>而不像关系型中</a:t>
            </a:r>
            <a:r>
              <a:rPr lang="zh-CN" altLang="en-US" b="1" u="sng" dirty="0">
                <a:solidFill>
                  <a:srgbClr val="FF0000"/>
                </a:solidFill>
              </a:rPr>
              <a:t>每个有关联的表都需要锁住</a:t>
            </a:r>
            <a:r>
              <a:rPr lang="zh-CN" altLang="en-US" b="1" u="sng" dirty="0"/>
              <a:t>来保证一致性</a:t>
            </a:r>
            <a:r>
              <a:rPr lang="zh-CN" altLang="en-US" dirty="0"/>
              <a:t>，这样一来</a:t>
            </a:r>
            <a:r>
              <a:rPr lang="en-US" altLang="zh-CN" dirty="0"/>
              <a:t>ACID</a:t>
            </a:r>
            <a:r>
              <a:rPr lang="zh-CN" altLang="en-US" dirty="0"/>
              <a:t>的保证就会变得更快速，</a:t>
            </a:r>
            <a:r>
              <a:rPr lang="zh-CN" altLang="en-US" b="1" u="sng" dirty="0"/>
              <a:t>读写的速度也会有很大的提升</a:t>
            </a:r>
          </a:p>
        </p:txBody>
      </p:sp>
      <p:pic>
        <p:nvPicPr>
          <p:cNvPr id="22532" name="Picture 2" descr="c:\users\lenovo\appdata\roaming\360se6\User Data\temp\bVkm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358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891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"/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数据模型三：文档（</a:t>
            </a:r>
            <a:r>
              <a:rPr lang="en-US" altLang="zh-CN" dirty="0"/>
              <a:t>Document</a:t>
            </a:r>
            <a:r>
              <a:rPr lang="zh-CN" altLang="en-US" dirty="0"/>
              <a:t>）数据库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704847"/>
              </p:ext>
            </p:extLst>
          </p:nvPr>
        </p:nvGraphicFramePr>
        <p:xfrm>
          <a:off x="611560" y="990600"/>
          <a:ext cx="8280920" cy="5289334"/>
        </p:xfrm>
        <a:graphic>
          <a:graphicData uri="http://schemas.openxmlformats.org/drawingml/2006/table">
            <a:tbl>
              <a:tblPr/>
              <a:tblGrid>
                <a:gridCol w="21684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124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53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相关产品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MongoDB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CouchDB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Terrastore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ThruDB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RavenDB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SisoDB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RaptorDB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CloudKit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Perservere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Jackrabbit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14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数据模型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键（名）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值，值（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）是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版本化的文档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37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典型应用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存储、索引并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面向文档的数据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或者类似的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半结构化数据</a:t>
                      </a:r>
                      <a:endParaRPr kumimoji="0" lang="en-US" altLang="zh-CN" sz="1600" b="1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比如，</a:t>
                      </a:r>
                      <a:r>
                        <a:rPr kumimoji="0" lang="zh-CN" altLang="en-US" sz="16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用于后台具有大量读写操作的网站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、使用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数据结构的应用、使用嵌套结构等</a:t>
                      </a:r>
                      <a:r>
                        <a:rPr kumimoji="0" lang="zh-CN" altLang="en-US" sz="16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非规范化数据的应用程序</a:t>
                      </a:r>
                      <a:endParaRPr kumimoji="0" lang="zh-CN" altLang="zh-CN" sz="1600" b="1" i="0" u="sng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4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优点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性能好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（高并发）</a:t>
                      </a:r>
                      <a:r>
                        <a:rPr kumimoji="0" lang="zh-CN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灵活性高，复杂性低，数据结构灵活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提供嵌入式文档功能，将经常查询的数据存储在同一个文档中</a:t>
                      </a:r>
                      <a:endParaRPr kumimoji="0" lang="en-US" altLang="zh-CN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既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可以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根据键（名）来构建索引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，也可以</a:t>
                      </a:r>
                      <a:r>
                        <a:rPr kumimoji="0" lang="zh-CN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根据内容构建索引</a:t>
                      </a:r>
                      <a:endParaRPr kumimoji="0" lang="en-US" altLang="zh-CN" sz="1600" b="1" i="0" u="sng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53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缺点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缺乏统一的查询语法</a:t>
                      </a:r>
                      <a:endParaRPr kumimoji="0" lang="zh-CN" altLang="zh-CN" sz="16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53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不适用情形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在不同的文档上添加事务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。文档数据库并不支持文档间的事务，如果对这方面有需求则不应该选用这个解决方案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zh-CN" altLang="en-US" sz="16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不太适合有关联的事物处理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00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使用者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百度云数据库（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MongoDB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SAP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MongoDB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Codecademy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MongoDB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Foursquare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MongoDB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NBC News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RavenDB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左大括号 5"/>
          <p:cNvSpPr/>
          <p:nvPr/>
        </p:nvSpPr>
        <p:spPr>
          <a:xfrm>
            <a:off x="683568" y="1916832"/>
            <a:ext cx="459432" cy="3024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5F90289E-79C3-4071-80FC-53ABAC159F1B}"/>
              </a:ext>
            </a:extLst>
          </p:cNvPr>
          <p:cNvGrpSpPr/>
          <p:nvPr/>
        </p:nvGrpSpPr>
        <p:grpSpPr>
          <a:xfrm>
            <a:off x="1597366" y="1556792"/>
            <a:ext cx="6309307" cy="4473427"/>
            <a:chOff x="1597366" y="1556792"/>
            <a:chExt cx="6309307" cy="447342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D9EEAC2C-3E13-4556-BECC-E4DF6023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366" y="1556792"/>
              <a:ext cx="6309307" cy="447342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AAC53152-934E-4E34-957F-62BD95D0EF1B}"/>
                </a:ext>
              </a:extLst>
            </p:cNvPr>
            <p:cNvSpPr/>
            <p:nvPr/>
          </p:nvSpPr>
          <p:spPr>
            <a:xfrm>
              <a:off x="3707904" y="5157192"/>
              <a:ext cx="187220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81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数据模型四：图形（</a:t>
            </a:r>
            <a:r>
              <a:rPr lang="en-US" altLang="zh-CN" dirty="0"/>
              <a:t>Graph</a:t>
            </a:r>
            <a:r>
              <a:rPr lang="zh-CN" altLang="en-US" dirty="0"/>
              <a:t>）数据库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42103"/>
              </p:ext>
            </p:extLst>
          </p:nvPr>
        </p:nvGraphicFramePr>
        <p:xfrm>
          <a:off x="533400" y="1219200"/>
          <a:ext cx="8431088" cy="4932363"/>
        </p:xfrm>
        <a:graphic>
          <a:graphicData uri="http://schemas.openxmlformats.org/drawingml/2006/table">
            <a:tbl>
              <a:tblPr/>
              <a:tblGrid>
                <a:gridCol w="22077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23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58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相关产品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Neo4J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FlockDB</a:t>
                      </a:r>
                      <a:r>
                        <a:rPr kumimoji="0" lang="en-US" altLang="zh-CN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O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Twitter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的）、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Infinite 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Graph(java 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分布式的图形数据库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r>
                        <a:rPr kumimoji="0" lang="zh-CN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、</a:t>
                      </a:r>
                      <a:r>
                        <a:rPr kumimoji="0" lang="en-US" altLang="zh-CN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GraphDB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基于</a:t>
                      </a: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.NET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8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数据模型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图结构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8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典型应用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专门用于处理</a:t>
                      </a:r>
                      <a:r>
                        <a:rPr kumimoji="0" lang="zh-CN" altLang="en-US" sz="20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具有高度相互关联关系的数据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比较适合于</a:t>
                      </a: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社交网络、推荐引擎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、模式识别、依赖分析、推荐系统以及路径寻找等问题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8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优点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灵活性高，</a:t>
                      </a:r>
                      <a:r>
                        <a:rPr kumimoji="0" lang="zh-CN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支持复杂的图形算法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，可用于构建复杂的关系图谱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8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缺点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复杂性高，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只能支持一定的数据规模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82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使用者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Adobe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Neo4J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Cisco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Neo4J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T-Mobile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Neo4J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左大括号 1"/>
          <p:cNvSpPr/>
          <p:nvPr/>
        </p:nvSpPr>
        <p:spPr>
          <a:xfrm>
            <a:off x="745018" y="1700808"/>
            <a:ext cx="298590" cy="34563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6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Qar</a:t>
            </a:r>
            <a:r>
              <a:rPr lang="zh-CN" altLang="en-US" dirty="0"/>
              <a:t>大数据例子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2" y="1905000"/>
            <a:ext cx="8520609" cy="4260304"/>
          </a:xfrm>
        </p:spPr>
      </p:pic>
    </p:spTree>
    <p:extLst>
      <p:ext uri="{BB962C8B-B14F-4D97-AF65-F5344CB8AC3E}">
        <p14:creationId xmlns:p14="http://schemas.microsoft.com/office/powerpoint/2010/main" val="33239285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75" y="1191040"/>
            <a:ext cx="4496511" cy="3606112"/>
          </a:xfrm>
        </p:spPr>
      </p:pic>
      <p:sp>
        <p:nvSpPr>
          <p:cNvPr id="3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dirty="0"/>
              <a:t>数据模型四：图形（</a:t>
            </a:r>
            <a:r>
              <a:rPr lang="en-US" altLang="zh-CN" dirty="0"/>
              <a:t>Graph</a:t>
            </a:r>
            <a:r>
              <a:rPr lang="zh-CN" altLang="en-US" dirty="0"/>
              <a:t>）数据库</a:t>
            </a:r>
            <a:endParaRPr lang="en-US" dirty="0"/>
          </a:p>
        </p:txBody>
      </p:sp>
      <p:sp>
        <p:nvSpPr>
          <p:cNvPr id="6" name="椭圆 5"/>
          <p:cNvSpPr/>
          <p:nvPr/>
        </p:nvSpPr>
        <p:spPr>
          <a:xfrm>
            <a:off x="3148984" y="2564904"/>
            <a:ext cx="1296144" cy="334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27584" y="1988458"/>
            <a:ext cx="172819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插入</a:t>
            </a:r>
            <a:r>
              <a:rPr lang="en-US" altLang="zh-CN" sz="2000" dirty="0"/>
              <a:t>director</a:t>
            </a:r>
            <a:r>
              <a:rPr lang="zh-CN" altLang="en-US" sz="2000" dirty="0"/>
              <a:t>项，表示关系</a:t>
            </a:r>
            <a:endParaRPr lang="en-US" sz="2000" dirty="0"/>
          </a:p>
        </p:txBody>
      </p:sp>
      <p:cxnSp>
        <p:nvCxnSpPr>
          <p:cNvPr id="9" name="曲线连接符 8"/>
          <p:cNvCxnSpPr>
            <a:stCxn id="6" idx="2"/>
            <a:endCxn id="7" idx="3"/>
          </p:cNvCxnSpPr>
          <p:nvPr/>
        </p:nvCxnSpPr>
        <p:spPr>
          <a:xfrm rot="10800000">
            <a:off x="2555776" y="2342402"/>
            <a:ext cx="593208" cy="3898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80336" y="5183265"/>
            <a:ext cx="609206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关系数据库 </a:t>
            </a:r>
            <a:r>
              <a:rPr lang="en-US" altLang="zh-CN" sz="2400" dirty="0"/>
              <a:t>VS </a:t>
            </a:r>
            <a:r>
              <a:rPr lang="zh-CN" altLang="en-US" sz="2400" dirty="0"/>
              <a:t>图形数据库： 表示</a:t>
            </a:r>
            <a:r>
              <a:rPr lang="zh-CN" altLang="en-US" sz="2400" b="1" dirty="0"/>
              <a:t>单个关系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55206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026024"/>
            <a:ext cx="4106856" cy="4248472"/>
          </a:xfrm>
        </p:spPr>
      </p:pic>
      <p:sp>
        <p:nvSpPr>
          <p:cNvPr id="3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dirty="0"/>
              <a:t>数据模型四：图形（</a:t>
            </a:r>
            <a:r>
              <a:rPr lang="en-US" altLang="zh-CN" dirty="0"/>
              <a:t>Graph</a:t>
            </a:r>
            <a:r>
              <a:rPr lang="zh-CN" altLang="en-US" dirty="0"/>
              <a:t>）数据库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97468" y="5589240"/>
            <a:ext cx="609206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关系数据库 </a:t>
            </a:r>
            <a:r>
              <a:rPr lang="en-US" altLang="zh-CN" sz="2400" dirty="0"/>
              <a:t>VS </a:t>
            </a:r>
            <a:r>
              <a:rPr lang="zh-CN" altLang="en-US" sz="2400" dirty="0"/>
              <a:t>图形数据库： 表示</a:t>
            </a:r>
            <a:r>
              <a:rPr lang="zh-CN" altLang="en-US" sz="2400" b="1" dirty="0"/>
              <a:t>多重关系</a:t>
            </a:r>
            <a:endParaRPr 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096216" y="4542594"/>
            <a:ext cx="1531568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简单明了，</a:t>
            </a:r>
            <a:endParaRPr lang="en-US" altLang="zh-CN" sz="2000" dirty="0"/>
          </a:p>
          <a:p>
            <a:r>
              <a:rPr lang="zh-CN" altLang="en-US" sz="2000" dirty="0"/>
              <a:t>无冗余表项</a:t>
            </a:r>
            <a:endParaRPr 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073384" y="1889331"/>
            <a:ext cx="126636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比较复杂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97790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68" y="1124744"/>
            <a:ext cx="6856816" cy="5227678"/>
          </a:xfrm>
        </p:spPr>
      </p:pic>
      <p:sp>
        <p:nvSpPr>
          <p:cNvPr id="3" name="标题 2"/>
          <p:cNvSpPr>
            <a:spLocks noGrp="1"/>
          </p:cNvSpPr>
          <p:nvPr>
            <p:ph type="title" idx="10"/>
          </p:nvPr>
        </p:nvSpPr>
        <p:spPr>
          <a:xfrm>
            <a:off x="899592" y="48378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err="1"/>
              <a:t>LinkedDataSail</a:t>
            </a:r>
            <a:r>
              <a:rPr lang="zh-CN" altLang="en-US" dirty="0"/>
              <a:t>推荐引擎图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6" y="764704"/>
            <a:ext cx="1766054" cy="1306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7784" y="6352422"/>
            <a:ext cx="41044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用关系数据库存储会出现状态爆炸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67544" y="1556792"/>
            <a:ext cx="8460432" cy="50405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基于</a:t>
            </a:r>
            <a:r>
              <a:rPr lang="en-US" altLang="zh-CN" sz="2400" b="1" dirty="0"/>
              <a:t>Java</a:t>
            </a:r>
            <a:r>
              <a:rPr lang="zh-CN" altLang="en-US" sz="2400" b="1" dirty="0"/>
              <a:t>的图形数据库</a:t>
            </a:r>
            <a:r>
              <a:rPr lang="en-US" altLang="zh-CN" sz="2400" b="1" dirty="0"/>
              <a:t>, </a:t>
            </a:r>
            <a:r>
              <a:rPr lang="zh-CN" altLang="en-US" sz="2400" b="1" dirty="0">
                <a:solidFill>
                  <a:srgbClr val="FF0000"/>
                </a:solidFill>
              </a:rPr>
              <a:t>开源的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r>
              <a:rPr lang="zh-CN" altLang="en-US" sz="2400" dirty="0"/>
              <a:t>数据以一种</a:t>
            </a:r>
            <a:r>
              <a:rPr lang="zh-CN" altLang="en-US" sz="2400" b="1" u="sng" dirty="0"/>
              <a:t>针对图形网络进行过优化的格式</a:t>
            </a:r>
            <a:r>
              <a:rPr lang="zh-CN" altLang="en-US" sz="2400" dirty="0"/>
              <a:t>保存在磁盘上。</a:t>
            </a:r>
            <a:endParaRPr lang="en-US" altLang="zh-CN" sz="2400" dirty="0"/>
          </a:p>
          <a:p>
            <a:r>
              <a:rPr lang="en-US" altLang="zh-CN" sz="2400" dirty="0"/>
              <a:t>Neo4j</a:t>
            </a:r>
            <a:r>
              <a:rPr lang="zh-CN" altLang="en-US" sz="2400" dirty="0"/>
              <a:t>既可作为</a:t>
            </a:r>
            <a:r>
              <a:rPr lang="zh-CN" altLang="en-US" sz="2400" u="sng" dirty="0"/>
              <a:t>无需任何管理开销的</a:t>
            </a:r>
            <a:r>
              <a:rPr lang="zh-CN" altLang="en-US" sz="2400" b="1" u="sng" dirty="0"/>
              <a:t>内嵌数据库</a:t>
            </a:r>
            <a:r>
              <a:rPr lang="zh-CN" altLang="en-US" sz="2400" dirty="0"/>
              <a:t>使用；也可以作为</a:t>
            </a:r>
            <a:r>
              <a:rPr lang="zh-CN" altLang="en-US" sz="2400" b="1" u="sng" dirty="0"/>
              <a:t>单独的服务器使用</a:t>
            </a:r>
            <a:endParaRPr lang="en-US" altLang="zh-CN" sz="2400" b="1" u="sng" dirty="0"/>
          </a:p>
          <a:p>
            <a:endParaRPr lang="en-US" altLang="zh-CN" sz="2400" b="1" u="sng" dirty="0"/>
          </a:p>
          <a:p>
            <a:r>
              <a:rPr lang="zh-CN" altLang="en-US" sz="2400" dirty="0"/>
              <a:t>自适应规模的</a:t>
            </a:r>
            <a:r>
              <a:rPr lang="en-US" altLang="zh-CN" sz="2400" dirty="0"/>
              <a:t>Neo4j</a:t>
            </a:r>
            <a:r>
              <a:rPr lang="zh-CN" altLang="en-US" sz="2400" u="sng" dirty="0"/>
              <a:t>无需任何额外的工作</a:t>
            </a:r>
            <a:r>
              <a:rPr lang="zh-CN" altLang="en-US" sz="2400" dirty="0"/>
              <a:t>便可以</a:t>
            </a:r>
            <a:r>
              <a:rPr lang="zh-CN" altLang="en-US" sz="2400" u="sng" dirty="0">
                <a:solidFill>
                  <a:srgbClr val="FF0000"/>
                </a:solidFill>
              </a:rPr>
              <a:t>处理包含数十亿节点、关系和属性的图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它的读性能可以很轻松地实现</a:t>
            </a:r>
            <a:r>
              <a:rPr lang="zh-CN" altLang="en-US" sz="2400" u="sng" dirty="0">
                <a:solidFill>
                  <a:srgbClr val="FF0000"/>
                </a:solidFill>
              </a:rPr>
              <a:t>每毫秒遍历</a:t>
            </a:r>
            <a:r>
              <a:rPr lang="en-US" altLang="zh-CN" sz="2400" u="sng" dirty="0">
                <a:solidFill>
                  <a:srgbClr val="FF0000"/>
                </a:solidFill>
              </a:rPr>
              <a:t>2000</a:t>
            </a:r>
            <a:r>
              <a:rPr lang="zh-CN" altLang="en-US" sz="2400" u="sng" dirty="0">
                <a:solidFill>
                  <a:srgbClr val="FF0000"/>
                </a:solidFill>
              </a:rPr>
              <a:t>关系</a:t>
            </a:r>
            <a:r>
              <a:rPr lang="zh-CN" altLang="en-US" sz="2400" u="sng" dirty="0"/>
              <a:t>（大约每秒</a:t>
            </a:r>
            <a:r>
              <a:rPr lang="en-US" altLang="zh-CN" sz="2400" u="sng" dirty="0"/>
              <a:t>1-2</a:t>
            </a:r>
            <a:r>
              <a:rPr lang="zh-CN" altLang="en-US" sz="2400" u="sng" dirty="0"/>
              <a:t>百万遍历步骤） </a:t>
            </a:r>
            <a:endParaRPr lang="en-US" altLang="zh-CN" sz="2400" u="sng" dirty="0"/>
          </a:p>
          <a:p>
            <a:r>
              <a:rPr lang="en-US" altLang="zh-CN" sz="2400" dirty="0"/>
              <a:t>Neo4j</a:t>
            </a:r>
            <a:r>
              <a:rPr lang="zh-CN" altLang="en-US" sz="2400" dirty="0"/>
              <a:t>在</a:t>
            </a:r>
            <a:r>
              <a:rPr lang="zh-CN" altLang="en-US" sz="2400" u="sng" dirty="0"/>
              <a:t>处理包含数千个节点的小型图时</a:t>
            </a:r>
            <a:r>
              <a:rPr lang="zh-CN" altLang="en-US" sz="2400" dirty="0"/>
              <a:t>，</a:t>
            </a:r>
            <a:r>
              <a:rPr lang="zh-CN" altLang="en-US" sz="2400" u="sng" dirty="0">
                <a:solidFill>
                  <a:srgbClr val="FF0000"/>
                </a:solidFill>
              </a:rPr>
              <a:t>甚至比</a:t>
            </a:r>
            <a:r>
              <a:rPr lang="en-US" altLang="zh-CN" sz="2400" u="sng" dirty="0">
                <a:solidFill>
                  <a:srgbClr val="FF0000"/>
                </a:solidFill>
              </a:rPr>
              <a:t>MySQL</a:t>
            </a:r>
            <a:r>
              <a:rPr lang="zh-CN" altLang="en-US" sz="2400" u="sng" dirty="0">
                <a:solidFill>
                  <a:srgbClr val="FF0000"/>
                </a:solidFill>
              </a:rPr>
              <a:t>快</a:t>
            </a:r>
            <a:r>
              <a:rPr lang="en-US" altLang="zh-CN" sz="2400" u="sng" dirty="0">
                <a:solidFill>
                  <a:srgbClr val="FF0000"/>
                </a:solidFill>
              </a:rPr>
              <a:t>1000</a:t>
            </a:r>
            <a:r>
              <a:rPr lang="zh-CN" altLang="en-US" sz="2400" u="sng" dirty="0">
                <a:solidFill>
                  <a:srgbClr val="FF0000"/>
                </a:solidFill>
              </a:rPr>
              <a:t>倍</a:t>
            </a:r>
            <a:r>
              <a:rPr lang="zh-CN" altLang="en-US" sz="2400" u="sng" dirty="0"/>
              <a:t>，</a:t>
            </a:r>
            <a:r>
              <a:rPr lang="zh-CN" altLang="en-US" sz="2400" dirty="0"/>
              <a:t>随着图规模的增加，差距也越来越大。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（因为在</a:t>
            </a:r>
            <a:r>
              <a:rPr lang="en-US" altLang="zh-CN" sz="2400" dirty="0"/>
              <a:t>Neo4j</a:t>
            </a:r>
            <a:r>
              <a:rPr lang="zh-CN" altLang="en-US" sz="2400" dirty="0"/>
              <a:t>里，</a:t>
            </a:r>
            <a:r>
              <a:rPr lang="zh-CN" altLang="en-US" sz="2400" b="1" dirty="0"/>
              <a:t>图遍历执行的速度是常数</a:t>
            </a:r>
            <a:r>
              <a:rPr lang="zh-CN" altLang="en-US" sz="2400" dirty="0"/>
              <a:t>，跟图的规模大小无关。）</a:t>
            </a:r>
            <a:endParaRPr lang="en-US" altLang="zh-CN" sz="2400" b="1" dirty="0"/>
          </a:p>
        </p:txBody>
      </p:sp>
      <p:sp>
        <p:nvSpPr>
          <p:cNvPr id="3" name="标题 2"/>
          <p:cNvSpPr>
            <a:spLocks noGrp="1"/>
          </p:cNvSpPr>
          <p:nvPr>
            <p:ph type="title" idx="10"/>
          </p:nvPr>
        </p:nvSpPr>
        <p:spPr>
          <a:xfrm>
            <a:off x="827584" y="76200"/>
            <a:ext cx="8316416" cy="914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数据模型四：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图形（</a:t>
            </a:r>
            <a:r>
              <a:rPr lang="en-US" altLang="zh-CN" dirty="0"/>
              <a:t>Graph</a:t>
            </a:r>
            <a:r>
              <a:rPr lang="zh-CN" altLang="en-US" dirty="0"/>
              <a:t>）数据库 </a:t>
            </a:r>
            <a:r>
              <a:rPr lang="en-US" altLang="zh-CN" dirty="0"/>
              <a:t>Neo4j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36" y="-9111"/>
            <a:ext cx="2608364" cy="134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00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dirty="0"/>
              <a:t>四种数据模型之间的关系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2" y="1286976"/>
            <a:ext cx="7790476" cy="4923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7744" y="27809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无结构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65971" y="337954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有结构，与数据库相似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64088" y="384121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半结构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18440" y="4581128"/>
            <a:ext cx="124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复杂关系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34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A98FDE40-BAC2-4414-B52C-5B4226B713FF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C858F0C-6F40-4150-A426-BB93C6E394AD}"/>
              </a:ext>
            </a:extLst>
          </p:cNvPr>
          <p:cNvSpPr txBox="1"/>
          <p:nvPr/>
        </p:nvSpPr>
        <p:spPr>
          <a:xfrm>
            <a:off x="2627784" y="2598003"/>
            <a:ext cx="4577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大数据关系存储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74761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>
            <a:extLst>
              <a:ext uri="{FF2B5EF4-FFF2-40B4-BE49-F238E27FC236}">
                <a16:creationId xmlns:a16="http://schemas.microsoft.com/office/drawing/2014/main" xmlns="" id="{00095979-2221-44CC-BB9E-DA2337B20A30}"/>
              </a:ext>
            </a:extLst>
          </p:cNvPr>
          <p:cNvSpPr txBox="1"/>
          <p:nvPr/>
        </p:nvSpPr>
        <p:spPr>
          <a:xfrm>
            <a:off x="1459609" y="700430"/>
            <a:ext cx="6224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大数据关系存储</a:t>
            </a:r>
            <a:r>
              <a:rPr lang="en-US" altLang="zh-CN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阿里的</a:t>
            </a:r>
            <a:r>
              <a:rPr lang="en-US" altLang="zh-CN" sz="3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endParaRPr lang="en-US" altLang="zh-CN" sz="3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1F39844-56E9-4ECA-A5E8-A5266C7E4AC4}"/>
              </a:ext>
            </a:extLst>
          </p:cNvPr>
          <p:cNvSpPr txBox="1"/>
          <p:nvPr/>
        </p:nvSpPr>
        <p:spPr>
          <a:xfrm>
            <a:off x="5629970" y="2307611"/>
            <a:ext cx="27706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单表容量</a:t>
            </a:r>
            <a:r>
              <a:rPr lang="en-US" altLang="zh-CN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&gt;1000</a:t>
            </a:r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亿行</a:t>
            </a:r>
            <a:endParaRPr lang="en-US" altLang="zh-CN" sz="2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56027D4-CD22-4A06-AC7C-D57821F4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89" y="1602643"/>
            <a:ext cx="1906531" cy="5226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7FA8B72-34C0-4165-AA0D-3827C3A3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28800"/>
            <a:ext cx="3091545" cy="485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FE8FAD89-51B4-4967-AA2B-8F199D9E9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4" y="2577558"/>
            <a:ext cx="5024696" cy="6715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1CA67D7-A7DE-4053-B617-D3F5FC339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75" y="3403494"/>
            <a:ext cx="4657964" cy="7239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65BC46C-2310-474B-9AA3-A07EC3B9C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299" y="4281822"/>
            <a:ext cx="3281531" cy="70964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9BB8CC71-9B26-4A49-BE02-8F95EE7DA653}"/>
              </a:ext>
            </a:extLst>
          </p:cNvPr>
          <p:cNvSpPr txBox="1"/>
          <p:nvPr/>
        </p:nvSpPr>
        <p:spPr>
          <a:xfrm>
            <a:off x="5663372" y="2789002"/>
            <a:ext cx="2560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数据库峰值处理</a:t>
            </a:r>
            <a:r>
              <a:rPr lang="en-US" altLang="zh-CN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&gt;6100</a:t>
            </a:r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r>
              <a:rPr lang="en-US" altLang="zh-CN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每秒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8C681EF7-A3AE-4103-AD0D-E9393D5086E6}"/>
              </a:ext>
            </a:extLst>
          </p:cNvPr>
          <p:cNvSpPr txBox="1"/>
          <p:nvPr/>
        </p:nvSpPr>
        <p:spPr>
          <a:xfrm>
            <a:off x="5663372" y="3665873"/>
            <a:ext cx="2560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单集群最大节点数</a:t>
            </a:r>
            <a:endParaRPr lang="en-US" altLang="zh-CN" sz="2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&gt;1500</a:t>
            </a:r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9066D64E-3B3B-439A-9113-CE6D1E926418}"/>
              </a:ext>
            </a:extLst>
          </p:cNvPr>
          <p:cNvSpPr txBox="1"/>
          <p:nvPr/>
        </p:nvSpPr>
        <p:spPr>
          <a:xfrm>
            <a:off x="5663372" y="4542744"/>
            <a:ext cx="2560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单集群最大容量</a:t>
            </a:r>
            <a:r>
              <a:rPr lang="en-US" altLang="zh-CN" sz="2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&gt;5PB</a:t>
            </a:r>
            <a:endParaRPr lang="zh-CN" altLang="en-US" sz="2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AAED2FE-6715-4796-B7F6-3B237B507A67}"/>
              </a:ext>
            </a:extLst>
          </p:cNvPr>
          <p:cNvSpPr txBox="1"/>
          <p:nvPr/>
        </p:nvSpPr>
        <p:spPr>
          <a:xfrm>
            <a:off x="107504" y="5653597"/>
            <a:ext cx="8851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 </a:t>
            </a:r>
            <a:r>
              <a:rPr lang="en-US" altLang="zh-CN" sz="2800" b="1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数据库？如果是，是哪一类型？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409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DFBFE5B-FA5E-40AA-9EEC-708C78996630}"/>
              </a:ext>
            </a:extLst>
          </p:cNvPr>
          <p:cNvSpPr txBox="1"/>
          <p:nvPr/>
        </p:nvSpPr>
        <p:spPr>
          <a:xfrm>
            <a:off x="395536" y="2113951"/>
            <a:ext cx="80648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/>
              <a:t>OceanBase</a:t>
            </a:r>
            <a:r>
              <a:rPr lang="zh-CN" altLang="en-US" sz="2800" b="1" dirty="0"/>
              <a:t>分布式关系数据库渡过了一个成功的双十一：支持了支付宝核心的交易、支付、会员和账务等，并且创造了新的纪录：交易创建</a:t>
            </a:r>
            <a:r>
              <a:rPr lang="en-US" altLang="zh-CN" sz="2800" b="1" dirty="0"/>
              <a:t>17.5</a:t>
            </a:r>
            <a:r>
              <a:rPr lang="zh-CN" altLang="en-US" sz="2800" b="1" dirty="0"/>
              <a:t>万笔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秒、交易支付</a:t>
            </a:r>
            <a:r>
              <a:rPr lang="en-US" altLang="zh-CN" sz="2800" b="1" dirty="0"/>
              <a:t>12</a:t>
            </a:r>
            <a:r>
              <a:rPr lang="zh-CN" altLang="en-US" sz="2800" b="1" dirty="0"/>
              <a:t>万笔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秒、全天累计支付</a:t>
            </a:r>
            <a:r>
              <a:rPr lang="en-US" altLang="zh-CN" sz="2800" b="1" dirty="0"/>
              <a:t>10.5</a:t>
            </a:r>
            <a:r>
              <a:rPr lang="zh-CN" altLang="en-US" sz="2800" b="1" dirty="0"/>
              <a:t>亿笔！</a:t>
            </a:r>
          </a:p>
        </p:txBody>
      </p:sp>
      <p:sp>
        <p:nvSpPr>
          <p:cNvPr id="6" name="TextBox 76">
            <a:extLst>
              <a:ext uri="{FF2B5EF4-FFF2-40B4-BE49-F238E27FC236}">
                <a16:creationId xmlns:a16="http://schemas.microsoft.com/office/drawing/2014/main" xmlns="" id="{0B80D68C-9036-4D2A-B512-7BC4D899687F}"/>
              </a:ext>
            </a:extLst>
          </p:cNvPr>
          <p:cNvSpPr txBox="1"/>
          <p:nvPr/>
        </p:nvSpPr>
        <p:spPr>
          <a:xfrm>
            <a:off x="1459609" y="700430"/>
            <a:ext cx="6224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大数据关系存储</a:t>
            </a:r>
            <a:r>
              <a:rPr lang="en-US" altLang="zh-CN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阿里的</a:t>
            </a:r>
            <a:r>
              <a:rPr lang="en-US" altLang="zh-CN" sz="3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endParaRPr lang="en-US" altLang="zh-CN" sz="3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45F324F-6B3E-44B8-97F3-8EB90C5D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89" y="1602643"/>
            <a:ext cx="1906531" cy="5226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99095F9-60A2-45BA-AE04-075BCD05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28800"/>
            <a:ext cx="3091545" cy="485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98BA052-2357-4953-B4E2-C288F172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" y="1254428"/>
            <a:ext cx="7620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2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>
            <a:extLst>
              <a:ext uri="{FF2B5EF4-FFF2-40B4-BE49-F238E27FC236}">
                <a16:creationId xmlns:a16="http://schemas.microsoft.com/office/drawing/2014/main" xmlns="" id="{00095979-2221-44CC-BB9E-DA2337B20A30}"/>
              </a:ext>
            </a:extLst>
          </p:cNvPr>
          <p:cNvSpPr txBox="1"/>
          <p:nvPr/>
        </p:nvSpPr>
        <p:spPr>
          <a:xfrm>
            <a:off x="1448717" y="634888"/>
            <a:ext cx="6827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大数据关系存储</a:t>
            </a:r>
            <a:r>
              <a:rPr lang="en-US" altLang="zh-CN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腾讯的图数据库</a:t>
            </a:r>
            <a:r>
              <a:rPr lang="en-US" altLang="zh-CN" sz="3000" b="1" dirty="0"/>
              <a:t>TGDB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1F39844-56E9-4ECA-A5E8-A5266C7E4AC4}"/>
              </a:ext>
            </a:extLst>
          </p:cNvPr>
          <p:cNvSpPr txBox="1"/>
          <p:nvPr/>
        </p:nvSpPr>
        <p:spPr>
          <a:xfrm>
            <a:off x="1887495" y="4598689"/>
            <a:ext cx="34103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TGDB</a:t>
            </a:r>
            <a:r>
              <a:rPr lang="zh-CN" altLang="en-US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，实时查询比 </a:t>
            </a:r>
            <a:r>
              <a:rPr lang="en-US" altLang="zh-CN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 </a:t>
            </a:r>
            <a:r>
              <a:rPr lang="zh-CN" altLang="en-US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 </a:t>
            </a:r>
            <a:r>
              <a:rPr lang="en-US" altLang="zh-CN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20-150 </a:t>
            </a:r>
            <a:r>
              <a:rPr lang="zh-CN" altLang="en-US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251CE9-8720-4A09-8534-EF32FE07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16" y="3600667"/>
            <a:ext cx="7779380" cy="5309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8A6855B-9729-4FD5-B044-798889DC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66" y="2008753"/>
            <a:ext cx="7180612" cy="1063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70368D7-B4BA-4C5F-B03C-205F5468D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2" y="4030277"/>
            <a:ext cx="2825717" cy="19158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E607854-7758-4232-BFD4-0A7AB888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499" y="3243462"/>
            <a:ext cx="5139002" cy="3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88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0"/>
          </p:nvPr>
        </p:nvSpPr>
        <p:spPr>
          <a:xfrm>
            <a:off x="2699792" y="2780928"/>
            <a:ext cx="4536504" cy="792088"/>
          </a:xfrm>
        </p:spPr>
        <p:txBody>
          <a:bodyPr>
            <a:normAutofit/>
          </a:bodyPr>
          <a:lstStyle/>
          <a:p>
            <a:r>
              <a:rPr lang="en-US" altLang="zh-CN" dirty="0"/>
              <a:t>III </a:t>
            </a:r>
            <a:r>
              <a:rPr lang="zh-CN" altLang="en-US" dirty="0"/>
              <a:t>数据处理：</a:t>
            </a:r>
            <a:r>
              <a:rPr lang="en-US" altLang="zh-CN" dirty="0"/>
              <a:t>ETL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80133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18317</TotalTime>
  <Words>7246</Words>
  <Application>Microsoft Office PowerPoint</Application>
  <PresentationFormat>全屏显示(4:3)</PresentationFormat>
  <Paragraphs>1039</Paragraphs>
  <Slides>111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34" baseType="lpstr">
      <vt:lpstr>Arial Unicode MS</vt:lpstr>
      <vt:lpstr>Courier</vt:lpstr>
      <vt:lpstr>Heiti SC Medium</vt:lpstr>
      <vt:lpstr>メイリオ</vt:lpstr>
      <vt:lpstr>ＭＳ Ｐゴシック</vt:lpstr>
      <vt:lpstr>黑体</vt:lpstr>
      <vt:lpstr>华文宋体</vt:lpstr>
      <vt:lpstr>华文中宋</vt:lpstr>
      <vt:lpstr>宋体</vt:lpstr>
      <vt:lpstr>微软雅黑</vt:lpstr>
      <vt:lpstr>幼圆</vt:lpstr>
      <vt:lpstr>Arial</vt:lpstr>
      <vt:lpstr>Calibri</vt:lpstr>
      <vt:lpstr>Century Gothic</vt:lpstr>
      <vt:lpstr>Comic Sans MS</vt:lpstr>
      <vt:lpstr>Tahoma</vt:lpstr>
      <vt:lpstr>Times New Roman</vt:lpstr>
      <vt:lpstr>Trebuchet MS</vt:lpstr>
      <vt:lpstr>Verdana</vt:lpstr>
      <vt:lpstr>Wingdings</vt:lpstr>
      <vt:lpstr>Wingdings 3</vt:lpstr>
      <vt:lpstr>丝状</vt:lpstr>
      <vt:lpstr>Worksheet</vt:lpstr>
      <vt:lpstr>第2章  数据准备&amp;            数据模型</vt:lpstr>
      <vt:lpstr>本章提纲 </vt:lpstr>
      <vt:lpstr>PowerPoint 演示文稿</vt:lpstr>
      <vt:lpstr>互联网公司的数据源：Data Sources at Web Companies</vt:lpstr>
      <vt:lpstr>表数据 Tabular Data</vt:lpstr>
      <vt:lpstr>表数据 Tabular Data：财富500强</vt:lpstr>
      <vt:lpstr>表数据 Tabular Data：转换csv格式</vt:lpstr>
      <vt:lpstr>表数据 Tabular Data(csv格式)</vt:lpstr>
      <vt:lpstr>Qar大数据例子</vt:lpstr>
      <vt:lpstr>埃航波音737MAX 飞机QAR飞行数据</vt:lpstr>
      <vt:lpstr>日志文件Log Files </vt:lpstr>
      <vt:lpstr>日志文件Log Files – Syslog介绍 （系统日志）</vt:lpstr>
      <vt:lpstr>Syslog（系统日志）例子</vt:lpstr>
      <vt:lpstr>Syslog – XML 格式</vt:lpstr>
      <vt:lpstr>XML Format</vt:lpstr>
      <vt:lpstr>Twitter：Tweet JSON Format</vt:lpstr>
      <vt:lpstr>新浪微博的JSON结构</vt:lpstr>
      <vt:lpstr>About JSON Format：You need to know</vt:lpstr>
      <vt:lpstr>JSON简介：JSON语法</vt:lpstr>
      <vt:lpstr> JSON简介： JSON VS XML</vt:lpstr>
      <vt:lpstr> JSON简介：JSON VS XML</vt:lpstr>
      <vt:lpstr>JSON简介：  JavaScript 处理 JSON 数据 </vt:lpstr>
      <vt:lpstr>JSON简介：  JavaScript 处理 JSON 数据 </vt:lpstr>
      <vt:lpstr>物联网IoT数据 Internet of Things:  Example measurements</vt:lpstr>
      <vt:lpstr>Internet of Things (RFID tags)</vt:lpstr>
      <vt:lpstr>PowerPoint 演示文稿</vt:lpstr>
      <vt:lpstr>大科学计划概述：蛋白质数据银行计划 Protein Data Bank</vt:lpstr>
      <vt:lpstr>文件 Files</vt:lpstr>
      <vt:lpstr>PowerPoint 演示文稿</vt:lpstr>
      <vt:lpstr>文件的比特序列</vt:lpstr>
      <vt:lpstr>文件性能File Performance</vt:lpstr>
      <vt:lpstr>File Performance</vt:lpstr>
      <vt:lpstr> 数据采集：数据如何获取？</vt:lpstr>
      <vt:lpstr>获得数据的方式多种多样</vt:lpstr>
      <vt:lpstr>数据采集</vt:lpstr>
      <vt:lpstr>数据采集：数据检索</vt:lpstr>
      <vt:lpstr>数据采集：数据检索</vt:lpstr>
      <vt:lpstr>数据采集：国内公开数据</vt:lpstr>
      <vt:lpstr>数据采集：国际公开数据集</vt:lpstr>
      <vt:lpstr>数据采集：国际公开数据集</vt:lpstr>
      <vt:lpstr>数据采集：国际公开数据集</vt:lpstr>
      <vt:lpstr>数据采集：国际公开数据集</vt:lpstr>
      <vt:lpstr>数据采集：批量数据获取</vt:lpstr>
      <vt:lpstr>数据采集：网络爬虫</vt:lpstr>
      <vt:lpstr>网络爬虫：载入</vt:lpstr>
      <vt:lpstr>实际操作：抓取一个静态网页步骤</vt:lpstr>
      <vt:lpstr>网络爬虫：载入</vt:lpstr>
      <vt:lpstr>网络爬虫：载入</vt:lpstr>
      <vt:lpstr> II 数据模型：数据如何存储？</vt:lpstr>
      <vt:lpstr>传统数据存储</vt:lpstr>
      <vt:lpstr>传统数据存储</vt:lpstr>
      <vt:lpstr>关系型数据库系统</vt:lpstr>
      <vt:lpstr>关系型数据库系统</vt:lpstr>
      <vt:lpstr>When people use the word database, fundamentally what they are saying is that the data should be self-describing and it should have a schema. That’s really all the word database means. 当人们谈到使用字符数据库时，实际上他们是指数据本身必须是可以自我描述的，并且要有一定模式的。这也是数据库的本来的要求。</vt:lpstr>
      <vt:lpstr>结构模式 The Structure Spectrum</vt:lpstr>
      <vt:lpstr>PowerPoint 演示文稿</vt:lpstr>
      <vt:lpstr>结构模式总结</vt:lpstr>
      <vt:lpstr>What’s Wrong with Tables?</vt:lpstr>
      <vt:lpstr>关系数据库的问题</vt:lpstr>
      <vt:lpstr>RDBMS tables – row based 关系数据库：基于行的</vt:lpstr>
      <vt:lpstr>Column-based store 基于列的存储</vt:lpstr>
      <vt:lpstr>关系数据库已经无法满足大数据的需求</vt:lpstr>
      <vt:lpstr>Beyond Tables</vt:lpstr>
      <vt:lpstr> NoSQL兴起的原因</vt:lpstr>
      <vt:lpstr>NoSQL已经在大规模使用中</vt:lpstr>
      <vt:lpstr> NoSQL与关系数据库的比较</vt:lpstr>
      <vt:lpstr>5.3  NoSQL与关系数据库的比较</vt:lpstr>
      <vt:lpstr>5.3  NoSQL与关系数据库的比较</vt:lpstr>
      <vt:lpstr> NoSQL与关系数据库的比较</vt:lpstr>
      <vt:lpstr>NoSQL与关系数据库的比较</vt:lpstr>
      <vt:lpstr>5.4  NoSQL的四大类型</vt:lpstr>
      <vt:lpstr>5.4  NoSQL的四大类型</vt:lpstr>
      <vt:lpstr>NoSQL Storage Systems</vt:lpstr>
      <vt:lpstr> NoSQL的四大类型代表数据库</vt:lpstr>
      <vt:lpstr>四种数据模型之间的关系</vt:lpstr>
      <vt:lpstr>数据模型一：键值（Key-Value）数据库</vt:lpstr>
      <vt:lpstr>键值数据库典型应用</vt:lpstr>
      <vt:lpstr>数据模型二：列族数据库（经典）</vt:lpstr>
      <vt:lpstr>Google Bigtable paper</vt:lpstr>
      <vt:lpstr>Google GFS paper</vt:lpstr>
      <vt:lpstr>Google MapRedue paper</vt:lpstr>
      <vt:lpstr>列族数据模型：Bigtable</vt:lpstr>
      <vt:lpstr>PowerPoint 演示文稿</vt:lpstr>
      <vt:lpstr>PowerPoint 演示文稿</vt:lpstr>
      <vt:lpstr>Column-Family Stores (Apach Cassandra)</vt:lpstr>
      <vt:lpstr>数据模型三：文档（Document）数据库</vt:lpstr>
      <vt:lpstr>数据模型三：文档（Document）数据库</vt:lpstr>
      <vt:lpstr>数据模型三：文档（Document）数据库</vt:lpstr>
      <vt:lpstr>数据模型四：图形（Graph）数据库</vt:lpstr>
      <vt:lpstr>数据模型四：图形（Graph）数据库</vt:lpstr>
      <vt:lpstr>数据模型四：图形（Graph）数据库</vt:lpstr>
      <vt:lpstr>LinkedDataSail推荐引擎图</vt:lpstr>
      <vt:lpstr>数据模型四： 图形（Graph）数据库 Neo4j</vt:lpstr>
      <vt:lpstr>四种数据模型之间的关系</vt:lpstr>
      <vt:lpstr>PowerPoint 演示文稿</vt:lpstr>
      <vt:lpstr>PowerPoint 演示文稿</vt:lpstr>
      <vt:lpstr>PowerPoint 演示文稿</vt:lpstr>
      <vt:lpstr>PowerPoint 演示文稿</vt:lpstr>
      <vt:lpstr>III 数据处理：ETL</vt:lpstr>
      <vt:lpstr>数据准备:The Big Picture</vt:lpstr>
      <vt:lpstr>数据准备纵览：What‘s ETL?</vt:lpstr>
      <vt:lpstr>数据准备纵览：What‘s ETL?</vt:lpstr>
      <vt:lpstr>ETL架构例子：时光数据处理工具（WebCarrier ETL）架构图</vt:lpstr>
      <vt:lpstr>数据准备处理模型</vt:lpstr>
      <vt:lpstr>数据准备处理需求例子：某跨国企业亚太区数据整合</vt:lpstr>
      <vt:lpstr>数据准备现状：The Businessperson</vt:lpstr>
      <vt:lpstr>数据准备现状：The Programmer</vt:lpstr>
      <vt:lpstr>数据准备现状：大企业 The Enterprise</vt:lpstr>
      <vt:lpstr>数据准备现状：互联网企业 （重点关注） The Web Company</vt:lpstr>
      <vt:lpstr>数据准备现状：总结</vt:lpstr>
      <vt:lpstr>结束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WanXili</cp:lastModifiedBy>
  <cp:revision>2306</cp:revision>
  <dcterms:created xsi:type="dcterms:W3CDTF">2007-03-02T11:26:21Z</dcterms:created>
  <dcterms:modified xsi:type="dcterms:W3CDTF">2023-02-23T04:21:46Z</dcterms:modified>
</cp:coreProperties>
</file>